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3"/>
    <p:sldId id="844" r:id="rId4"/>
    <p:sldId id="733" r:id="rId5"/>
    <p:sldId id="828" r:id="rId6"/>
    <p:sldId id="734" r:id="rId7"/>
    <p:sldId id="797" r:id="rId8"/>
    <p:sldId id="775" r:id="rId9"/>
    <p:sldId id="776" r:id="rId10"/>
    <p:sldId id="777" r:id="rId11"/>
    <p:sldId id="778" r:id="rId12"/>
    <p:sldId id="284" r:id="rId13"/>
    <p:sldId id="779" r:id="rId14"/>
    <p:sldId id="780" r:id="rId15"/>
    <p:sldId id="781" r:id="rId16"/>
    <p:sldId id="782" r:id="rId17"/>
    <p:sldId id="783" r:id="rId18"/>
    <p:sldId id="820" r:id="rId19"/>
    <p:sldId id="740" r:id="rId20"/>
    <p:sldId id="784" r:id="rId22"/>
    <p:sldId id="785" r:id="rId23"/>
    <p:sldId id="787" r:id="rId24"/>
    <p:sldId id="786" r:id="rId25"/>
    <p:sldId id="847" r:id="rId26"/>
    <p:sldId id="788" r:id="rId27"/>
    <p:sldId id="789" r:id="rId28"/>
    <p:sldId id="790" r:id="rId29"/>
    <p:sldId id="791" r:id="rId30"/>
    <p:sldId id="819" r:id="rId31"/>
    <p:sldId id="736" r:id="rId32"/>
    <p:sldId id="737" r:id="rId33"/>
    <p:sldId id="738" r:id="rId34"/>
    <p:sldId id="266" r:id="rId35"/>
    <p:sldId id="282" r:id="rId36"/>
    <p:sldId id="816" r:id="rId37"/>
    <p:sldId id="743" r:id="rId38"/>
    <p:sldId id="803" r:id="rId39"/>
    <p:sldId id="744" r:id="rId40"/>
    <p:sldId id="829" r:id="rId41"/>
    <p:sldId id="805" r:id="rId42"/>
    <p:sldId id="804" r:id="rId43"/>
    <p:sldId id="806" r:id="rId44"/>
    <p:sldId id="807" r:id="rId45"/>
    <p:sldId id="810" r:id="rId46"/>
    <p:sldId id="830" r:id="rId47"/>
    <p:sldId id="809" r:id="rId48"/>
    <p:sldId id="808" r:id="rId49"/>
    <p:sldId id="812" r:id="rId50"/>
    <p:sldId id="813" r:id="rId51"/>
    <p:sldId id="811" r:id="rId52"/>
    <p:sldId id="746" r:id="rId53"/>
    <p:sldId id="814" r:id="rId54"/>
    <p:sldId id="747" r:id="rId55"/>
    <p:sldId id="821" r:id="rId56"/>
    <p:sldId id="818" r:id="rId57"/>
    <p:sldId id="825" r:id="rId58"/>
    <p:sldId id="826" r:id="rId59"/>
    <p:sldId id="793" r:id="rId60"/>
    <p:sldId id="823" r:id="rId61"/>
    <p:sldId id="794" r:id="rId62"/>
    <p:sldId id="766" r:id="rId63"/>
    <p:sldId id="824" r:id="rId64"/>
    <p:sldId id="767" r:id="rId65"/>
    <p:sldId id="768" r:id="rId66"/>
    <p:sldId id="795" r:id="rId67"/>
    <p:sldId id="792" r:id="rId68"/>
    <p:sldId id="765" r:id="rId69"/>
    <p:sldId id="817" r:id="rId70"/>
    <p:sldId id="822" r:id="rId71"/>
    <p:sldId id="763" r:id="rId72"/>
    <p:sldId id="749" r:id="rId73"/>
    <p:sldId id="272" r:id="rId74"/>
    <p:sldId id="798" r:id="rId75"/>
    <p:sldId id="799" r:id="rId76"/>
    <p:sldId id="750" r:id="rId77"/>
    <p:sldId id="751" r:id="rId78"/>
    <p:sldId id="764" r:id="rId79"/>
    <p:sldId id="801" r:id="rId80"/>
    <p:sldId id="771" r:id="rId81"/>
    <p:sldId id="772" r:id="rId82"/>
    <p:sldId id="278" r:id="rId83"/>
    <p:sldId id="264" r:id="rId84"/>
    <p:sldId id="288" r:id="rId85"/>
    <p:sldId id="762" r:id="rId86"/>
    <p:sldId id="287" r:id="rId87"/>
    <p:sldId id="290" r:id="rId88"/>
    <p:sldId id="262" r:id="rId89"/>
    <p:sldId id="260" r:id="rId90"/>
    <p:sldId id="275" r:id="rId91"/>
    <p:sldId id="727" r:id="rId92"/>
    <p:sldId id="815" r:id="rId93"/>
    <p:sldId id="831" r:id="rId94"/>
    <p:sldId id="841" r:id="rId95"/>
    <p:sldId id="835" r:id="rId96"/>
    <p:sldId id="836" r:id="rId97"/>
    <p:sldId id="838" r:id="rId98"/>
    <p:sldId id="837" r:id="rId99"/>
    <p:sldId id="848" r:id="rId100"/>
    <p:sldId id="832" r:id="rId101"/>
    <p:sldId id="833" r:id="rId102"/>
    <p:sldId id="834" r:id="rId103"/>
    <p:sldId id="839" r:id="rId104"/>
    <p:sldId id="840" r:id="rId105"/>
    <p:sldId id="842" r:id="rId106"/>
    <p:sldId id="843" r:id="rId107"/>
    <p:sldId id="845" r:id="rId108"/>
    <p:sldId id="846" r:id="rId109"/>
    <p:sldId id="849" r:id="rId110"/>
    <p:sldId id="850"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1" autoAdjust="0"/>
    <p:restoredTop sz="94660"/>
  </p:normalViewPr>
  <p:slideViewPr>
    <p:cSldViewPr snapToGrid="0">
      <p:cViewPr varScale="1">
        <p:scale>
          <a:sx n="71" d="100"/>
          <a:sy n="71" d="100"/>
        </p:scale>
        <p:origin x="3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41430-8CB0-457A-A05E-74C36F562B1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D7D00-94C0-4811-AD12-A55F2271778E}"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6112F384-A628-46C8-B9B7-FBA280811358}" type="slidenum">
              <a:rPr kumimoji="0" lang="en-US"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fld>
            <a:endParaRPr kumimoji="0" lang="en-US" altLang="en-US"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331" y="738059"/>
            <a:ext cx="9603275" cy="657603"/>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494150"/>
            <a:ext cx="9603275" cy="4274638"/>
          </a:xfrm>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mit.edu/~aram/advice/quantum.html" TargetMode="External"/><Relationship Id="rId2" Type="http://schemas.openxmlformats.org/officeDocument/2006/relationships/hyperlink" Target="https://towardsai.net/p/programming/introduction-to-quantum-computing-with-python-and-qiskit-215f32e2e222" TargetMode="External"/><Relationship Id="rId1" Type="http://schemas.openxmlformats.org/officeDocument/2006/relationships/hyperlink" Target="https://pypi.org/project/qiskit-machine-learn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youtube.com/watch?v=qCtB8S7VG8U&amp;ab_channel=TylerDwyer" TargetMode="External"/><Relationship Id="rId1" Type="http://schemas.openxmlformats.org/officeDocument/2006/relationships/hyperlink" Target="https://www.youtube.com/watch?v=23UXue7osZQ&amp;ab_channel=AnastasiaMarchenkova"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datatobiz.com/blog/ai-in-pharma-industry-getting-smarter/" TargetMode="External"/><Relationship Id="rId3" Type="http://schemas.openxmlformats.org/officeDocument/2006/relationships/hyperlink" Target="https://www.datatobiz.com/blog/data-science-in-manufacturing-industry/" TargetMode="External"/><Relationship Id="rId2" Type="http://schemas.openxmlformats.org/officeDocument/2006/relationships/hyperlink" Target="https://www.datatobiz.com/blog/big-data-for-supply-chain/" TargetMode="External"/><Relationship Id="rId1" Type="http://schemas.openxmlformats.org/officeDocument/2006/relationships/hyperlink" Target="https://www.datatobiz.com/blog/business-intelligence-in-financial-service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Usu9xZfabPM&amp;list=PLtc7EtOn0ajE2mGVYxFdyy9l3IuuO2Q5-&amp;index=13&amp;t=0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technologyreview.com/s/612844/what-is-quantum-computing/#whatisentanglemen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en.wikipedia.org/wiki/Quantum_entanglement" TargetMode="External"/><Relationship Id="rId1" Type="http://schemas.openxmlformats.org/officeDocument/2006/relationships/hyperlink" Target="https://phys.org/news/2017-12-quantum-mechanical-effects-biological.html" TargetMode="Externa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quantumatlas.umd.edu/entry/measurement" TargetMode="Externa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HdSmIUuGf-I&amp;list=PLtc7EtOn0ajEt_m03fGvSSfjtJLq58ezN&amp;index=3&amp;t=295s" TargetMode="Externa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quantumatlas.umd.edu/entry/Superposition" TargetMode="External"/><Relationship Id="rId1"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Z1uoz_8dLH0&amp;list=PL74Rel4IAsETUwZS_Se_P-fSEyEVQwni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datatobiz.com/blog/quantum-computing-concepts-and-implementation-in-python/" TargetMode="External"/><Relationship Id="rId3" Type="http://schemas.openxmlformats.org/officeDocument/2006/relationships/hyperlink" Target="https://colab.research.google.com/drive/1bUGoWEA4SA5Qlx9gSipbDSCnm0LopCKy?usp=sharing" TargetMode="External"/><Relationship Id="rId2" Type="http://schemas.openxmlformats.org/officeDocument/2006/relationships/hyperlink" Target="https://qiskit.org/documentation/machine-learning/tutorials/02_neural_network_classifier_and_regressor.html" TargetMode="External"/><Relationship Id="rId1" Type="http://schemas.openxmlformats.org/officeDocument/2006/relationships/hyperlink" Target="https://www.youtube.com/watch?v=xgA4Dx_7q34&amp;list=PLOFEBzvs-VvqJwybFxkTiDzhf5E11p8BI&amp;ab_channel=Qiskit" TargetMode="Externa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avidbkemp.github.io/QuantumComputingArticle/" TargetMode="External"/><Relationship Id="rId2" Type="http://schemas.openxmlformats.org/officeDocument/2006/relationships/hyperlink" Target="https://algassert.com/post/1718" TargetMode="External"/><Relationship Id="rId1" Type="http://schemas.openxmlformats.org/officeDocument/2006/relationships/hyperlink" Target="https://quantumcomputinguk.org/tutorials/shors-algorithm-with-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Computing</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RV University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Superposition</a:t>
            </a:r>
            <a:endParaRPr lang="en-IN" dirty="0"/>
          </a:p>
        </p:txBody>
      </p:sp>
      <p:pic>
        <p:nvPicPr>
          <p:cNvPr id="57346" name="Picture 2" descr="quantum superposition principl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57350" y="1765300"/>
            <a:ext cx="9258300"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hlinkClick r:id="rId1"/>
              </a:rPr>
              <a:t>https://pypi.org/project/qiskit-machine-learning/</a:t>
            </a:r>
            <a:endParaRPr lang="en-IN" dirty="0"/>
          </a:p>
          <a:p>
            <a:r>
              <a:rPr lang="en-IN" dirty="0"/>
              <a:t>QISKIT Machine learning tutorial</a:t>
            </a:r>
            <a:endParaRPr lang="en-IN" dirty="0"/>
          </a:p>
          <a:p>
            <a:r>
              <a:rPr lang="en-IN" dirty="0">
                <a:hlinkClick r:id="rId2"/>
              </a:rPr>
              <a:t>https://towardsai.net/p/programming/introduction-to-quantum-computing-with-python-and-qiskit-215f32e2e222</a:t>
            </a:r>
            <a:endParaRPr lang="en-IN" dirty="0"/>
          </a:p>
          <a:p>
            <a:r>
              <a:rPr lang="en-IN" dirty="0"/>
              <a:t>Quantum Gates</a:t>
            </a:r>
            <a:endParaRPr lang="en-IN" dirty="0"/>
          </a:p>
          <a:p>
            <a:r>
              <a:rPr lang="en-IN" dirty="0">
                <a:hlinkClick r:id="rId3"/>
              </a:rPr>
              <a:t>https://www.mit.edu/~aram/advice/quantum.html</a:t>
            </a:r>
            <a:endParaRPr lang="en-IN" dirty="0"/>
          </a:p>
          <a:p>
            <a:r>
              <a:rPr lang="en-IN"/>
              <a:t>https://learn.microsoft.com/en-us/azure/quantum/overview-algebra-for-quantum-computing</a:t>
            </a:r>
            <a:endParaRPr lang="en-IN" dirty="0"/>
          </a:p>
          <a:p>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Grovers algorithm</a:t>
            </a:r>
            <a:endParaRPr lang="en-IN" dirty="0"/>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HHL Algorithm</a:t>
            </a:r>
            <a:endParaRPr lang="en-IN" dirty="0"/>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hlinkClick r:id="rId1"/>
              </a:rPr>
              <a:t>https://www.youtube.com/watch?v=23UXue7osZQ&amp;ab_channel=AnastasiaMarchenkova</a:t>
            </a:r>
            <a:endParaRPr lang="en-IN" dirty="0"/>
          </a:p>
          <a:p>
            <a:r>
              <a:rPr lang="en-IN" dirty="0"/>
              <a:t>Best courses in quantum computing</a:t>
            </a:r>
            <a:endParaRPr lang="en-IN" dirty="0"/>
          </a:p>
          <a:p>
            <a:r>
              <a:rPr lang="en-IN" dirty="0">
                <a:hlinkClick r:id="rId2"/>
              </a:rPr>
              <a:t>https://www.youtube.com/watch?v=qCtB8S7VG8U&amp;ab_channel=TylerDwyer</a:t>
            </a:r>
            <a:endParaRPr lang="en-IN" dirty="0"/>
          </a:p>
          <a:p>
            <a:r>
              <a:rPr lang="en-IN" dirty="0"/>
              <a:t>Bloch Sphere Animation</a:t>
            </a:r>
            <a:endParaRPr lang="en-IN" dirty="0"/>
          </a:p>
          <a:p>
            <a:r>
              <a:rPr lang="en-IN" dirty="0"/>
              <a:t>Quantum computer best books for babies…https://thequantuminsider.com/2020/05/15/7-quantum-computing-books-for-the-uninitiated/</a:t>
            </a:r>
            <a:endParaRPr lang="en-I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circuit composer</a:t>
            </a:r>
            <a:endParaRPr lang="en-IN" dirty="0"/>
          </a:p>
        </p:txBody>
      </p:sp>
      <p:sp>
        <p:nvSpPr>
          <p:cNvPr id="3" name="Content Placeholder 2"/>
          <p:cNvSpPr>
            <a:spLocks noGrp="1"/>
          </p:cNvSpPr>
          <p:nvPr>
            <p:ph idx="1"/>
          </p:nvPr>
        </p:nvSpPr>
        <p:spPr/>
        <p:txBody>
          <a:bodyPr/>
          <a:lstStyle/>
          <a:p>
            <a:r>
              <a:rPr lang="en-IN" dirty="0"/>
              <a:t>https://quantum-computing.ibm.com/composer/docs/iqx/guide/introducing-qubit-phase</a:t>
            </a:r>
            <a:endParaRPr lang="en-I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011996" y="1493838"/>
            <a:ext cx="4482332" cy="4275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814762" y="2374106"/>
            <a:ext cx="48768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Industrial applications of qc</a:t>
            </a:r>
            <a:endParaRPr lang="en-IN" dirty="0"/>
          </a:p>
        </p:txBody>
      </p:sp>
      <p:sp>
        <p:nvSpPr>
          <p:cNvPr id="3" name="Content Placeholder 2"/>
          <p:cNvSpPr>
            <a:spLocks noGrp="1"/>
          </p:cNvSpPr>
          <p:nvPr>
            <p:ph idx="1"/>
          </p:nvPr>
        </p:nvSpPr>
        <p:spPr/>
        <p:txBody>
          <a:bodyPr>
            <a:normAutofit fontScale="62500" lnSpcReduction="20000"/>
          </a:bodyPr>
          <a:lstStyle/>
          <a:p>
            <a:pPr algn="l"/>
            <a:r>
              <a:rPr lang="en-US" b="0" i="0" dirty="0">
                <a:solidFill>
                  <a:srgbClr val="4A4D4E"/>
                </a:solidFill>
                <a:effectLst/>
                <a:latin typeface="Poppins" panose="00000500000000000000" pitchFamily="2" charset="0"/>
              </a:rPr>
              <a:t>Quantum computing can be used to solve the challenges of optimization. Brands like Airbus, JP Morgan, and Daimler work on quantum computing and test their systems for better optimization. It can be implemented in various industries for an array of purposes. Let’s take a brief look at each: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Quantum computing is used in the automotive industry to optimize large autonomous fleets.</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It is used in the energy industry to predict utilization, optimize the grids, and forecast weather.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It plays a role in the </a:t>
            </a:r>
            <a:r>
              <a:rPr lang="en-US" b="0" i="0" u="sng" dirty="0">
                <a:solidFill>
                  <a:srgbClr val="074ECE"/>
                </a:solidFill>
                <a:effectLst/>
                <a:latin typeface="Poppins" panose="00000500000000000000" pitchFamily="2" charset="0"/>
                <a:hlinkClick r:id="rId1"/>
              </a:rPr>
              <a:t>finance industry</a:t>
            </a:r>
            <a:r>
              <a:rPr lang="en-US" b="0" i="0" dirty="0">
                <a:solidFill>
                  <a:srgbClr val="4A4D4E"/>
                </a:solidFill>
                <a:effectLst/>
                <a:latin typeface="Poppins" panose="00000500000000000000" pitchFamily="2" charset="0"/>
              </a:rPr>
              <a:t> by automating trading, analyzing risk, managing portfolios, and detecting fraud.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Quantum computing in the insurance industry is used to evaluate the instruments and premiums in complicated cases/ claims.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It helps the supply chain and logistics industry with </a:t>
            </a:r>
            <a:r>
              <a:rPr lang="en-US" b="0" i="0" u="sng" dirty="0">
                <a:solidFill>
                  <a:srgbClr val="074ECE"/>
                </a:solidFill>
                <a:effectLst/>
                <a:latin typeface="Poppins" panose="00000500000000000000" pitchFamily="2" charset="0"/>
                <a:hlinkClick r:id="rId2"/>
              </a:rPr>
              <a:t>supply chain</a:t>
            </a:r>
            <a:r>
              <a:rPr lang="en-US" b="0" i="0" dirty="0">
                <a:solidFill>
                  <a:srgbClr val="4A4D4E"/>
                </a:solidFill>
                <a:effectLst/>
                <a:latin typeface="Poppins" panose="00000500000000000000" pitchFamily="2" charset="0"/>
              </a:rPr>
              <a:t> and inventory optimization.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In the </a:t>
            </a:r>
            <a:r>
              <a:rPr lang="en-US" b="0" i="0" u="sng" dirty="0">
                <a:solidFill>
                  <a:srgbClr val="074ECE"/>
                </a:solidFill>
                <a:effectLst/>
                <a:latin typeface="Poppins" panose="00000500000000000000" pitchFamily="2" charset="0"/>
                <a:hlinkClick r:id="rId3"/>
              </a:rPr>
              <a:t>manufacturing industry</a:t>
            </a:r>
            <a:r>
              <a:rPr lang="en-US" b="0" i="0" dirty="0">
                <a:solidFill>
                  <a:srgbClr val="4A4D4E"/>
                </a:solidFill>
                <a:effectLst/>
                <a:latin typeface="Poppins" panose="00000500000000000000" pitchFamily="2" charset="0"/>
              </a:rPr>
              <a:t>, quantum computing works on optimizing the designs of vehicles, chips, batteries, and other products.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It is used in the </a:t>
            </a:r>
            <a:r>
              <a:rPr lang="en-US" b="0" i="0" u="sng" dirty="0">
                <a:solidFill>
                  <a:srgbClr val="074ECE"/>
                </a:solidFill>
                <a:effectLst/>
                <a:latin typeface="Poppins" panose="00000500000000000000" pitchFamily="2" charset="0"/>
                <a:hlinkClick r:id="rId4"/>
              </a:rPr>
              <a:t>pharma industry</a:t>
            </a:r>
            <a:r>
              <a:rPr lang="en-US" b="0" i="0" dirty="0">
                <a:solidFill>
                  <a:srgbClr val="4A4D4E"/>
                </a:solidFill>
                <a:effectLst/>
                <a:latin typeface="Poppins" panose="00000500000000000000" pitchFamily="2" charset="0"/>
              </a:rPr>
              <a:t> to predict drug interaction and personalize medicines based on genomics. </a:t>
            </a:r>
            <a:endParaRPr lang="en-US" b="0" i="0" dirty="0">
              <a:solidFill>
                <a:srgbClr val="4A4D4E"/>
              </a:solidFill>
              <a:effectLst/>
              <a:latin typeface="Poppins" panose="00000500000000000000" pitchFamily="2" charset="0"/>
            </a:endParaRPr>
          </a:p>
          <a:p>
            <a:pPr algn="l">
              <a:buFont typeface="Arial" panose="020B0604020202020204" pitchFamily="34" charset="0"/>
              <a:buChar char="•"/>
            </a:pPr>
            <a:r>
              <a:rPr lang="en-US" b="0" i="0" dirty="0">
                <a:solidFill>
                  <a:srgbClr val="4A4D4E"/>
                </a:solidFill>
                <a:effectLst/>
                <a:latin typeface="Poppins" panose="00000500000000000000" pitchFamily="2" charset="0"/>
              </a:rPr>
              <a:t>In the technology/hardware software industry, quantum computing works with machine learning to speed up the learning process. </a:t>
            </a:r>
            <a:endParaRPr lang="en-US" b="0" i="0" dirty="0">
              <a:solidFill>
                <a:srgbClr val="4A4D4E"/>
              </a:solidFill>
              <a:effectLst/>
              <a:latin typeface="Poppins" panose="00000500000000000000" pitchFamily="2" charset="0"/>
            </a:endParaRPr>
          </a:p>
          <a:p>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Leading qc companies</a:t>
            </a:r>
            <a:endParaRPr lang="en-IN" dirty="0"/>
          </a:p>
        </p:txBody>
      </p:sp>
      <p:graphicFrame>
        <p:nvGraphicFramePr>
          <p:cNvPr id="4" name="Content Placeholder 3"/>
          <p:cNvGraphicFramePr>
            <a:graphicFrameLocks noGrp="1"/>
          </p:cNvGraphicFramePr>
          <p:nvPr>
            <p:ph idx="1"/>
          </p:nvPr>
        </p:nvGraphicFramePr>
        <p:xfrm>
          <a:off x="1308846" y="1493627"/>
          <a:ext cx="9897036" cy="4275334"/>
        </p:xfrm>
        <a:graphic>
          <a:graphicData uri="http://schemas.openxmlformats.org/drawingml/2006/table">
            <a:tbl>
              <a:tblPr/>
              <a:tblGrid>
                <a:gridCol w="4948518"/>
                <a:gridCol w="4948518"/>
              </a:tblGrid>
              <a:tr h="334392">
                <a:tc>
                  <a:txBody>
                    <a:bodyPr/>
                    <a:lstStyle/>
                    <a:p>
                      <a:pPr algn="ctr"/>
                      <a:r>
                        <a:rPr lang="en-IN" sz="1500" b="1">
                          <a:solidFill>
                            <a:srgbClr val="484848"/>
                          </a:solidFill>
                          <a:effectLst/>
                        </a:rPr>
                        <a:t>Industry</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b="1">
                          <a:solidFill>
                            <a:srgbClr val="484848"/>
                          </a:solidFill>
                          <a:effectLst/>
                        </a:rPr>
                        <a:t>Companies</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r>
              <a:tr h="334392">
                <a:tc>
                  <a:txBody>
                    <a:bodyPr/>
                    <a:lstStyle/>
                    <a:p>
                      <a:pPr algn="ctr"/>
                      <a:r>
                        <a:rPr lang="en-IN" sz="1500">
                          <a:effectLst/>
                        </a:rPr>
                        <a:t>Automotive</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IN" sz="1500">
                          <a:effectLst/>
                        </a:rPr>
                        <a:t>Daimler, BMW, Volkswagen, Bosch, and Ford</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r>
              <a:tr h="334392">
                <a:tc>
                  <a:txBody>
                    <a:bodyPr/>
                    <a:lstStyle/>
                    <a:p>
                      <a:pPr algn="ctr"/>
                      <a:r>
                        <a:rPr lang="en-IN" sz="1500">
                          <a:effectLst/>
                        </a:rPr>
                        <a:t>Insurance</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US" sz="1500">
                          <a:effectLst/>
                        </a:rPr>
                        <a:t>Fenox Venture Capital and JP Morgan </a:t>
                      </a:r>
                      <a:endParaRPr lang="en-US"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r>
              <a:tr h="334392">
                <a:tc>
                  <a:txBody>
                    <a:bodyPr/>
                    <a:lstStyle/>
                    <a:p>
                      <a:pPr algn="ctr"/>
                      <a:r>
                        <a:rPr lang="en-IN" sz="1500">
                          <a:effectLst/>
                        </a:rPr>
                        <a:t>Logistics</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US" sz="1500">
                          <a:effectLst/>
                        </a:rPr>
                        <a:t>Amazon and Ali Baba Group </a:t>
                      </a:r>
                      <a:endParaRPr lang="en-US"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r>
              <a:tr h="562964">
                <a:tc>
                  <a:txBody>
                    <a:bodyPr/>
                    <a:lstStyle/>
                    <a:p>
                      <a:pPr algn="ctr"/>
                      <a:r>
                        <a:rPr lang="en-IN" sz="1500">
                          <a:effectLst/>
                        </a:rPr>
                        <a:t>IT/ Software</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a:effectLst/>
                        </a:rPr>
                        <a:t>Amazon, Microsoft, IBM, Accenture, Google, Zapata Computing, and Honeywell</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r>
              <a:tr h="1248679">
                <a:tc>
                  <a:txBody>
                    <a:bodyPr/>
                    <a:lstStyle/>
                    <a:p>
                      <a:pPr algn="ctr"/>
                      <a:r>
                        <a:rPr lang="en-IN" sz="1500">
                          <a:effectLst/>
                        </a:rPr>
                        <a:t>Finance</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IN" sz="1500">
                          <a:effectLst/>
                        </a:rPr>
                        <a:t>A&amp;E Investments, Goldman Sachs, Airbus Ventures, Bloomberg Beta, Fenox Venture Capital, Alchemist Accelerator, Felicis Ventures, Amadeus Capital Partners, DCVC (Data Collective), and Entrepreneur First (EF)</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r>
              <a:tr h="791535">
                <a:tc>
                  <a:txBody>
                    <a:bodyPr/>
                    <a:lstStyle/>
                    <a:p>
                      <a:pPr algn="ctr"/>
                      <a:r>
                        <a:rPr lang="en-IN" sz="1500">
                          <a:effectLst/>
                        </a:rPr>
                        <a:t>Energy</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c>
                  <a:txBody>
                    <a:bodyPr/>
                    <a:lstStyle/>
                    <a:p>
                      <a:pPr algn="ctr"/>
                      <a:r>
                        <a:rPr lang="en-IN" sz="1500">
                          <a:effectLst/>
                        </a:rPr>
                        <a:t>Quix, Hitachi, Xanadu Quantum Technologies, Qunnect Inc, Raytheon BBN, Aegiq, and Alice &amp;Bob</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0F0F0"/>
                    </a:solidFill>
                  </a:tcPr>
                </a:tc>
              </a:tr>
              <a:tr h="334392">
                <a:tc>
                  <a:txBody>
                    <a:bodyPr/>
                    <a:lstStyle/>
                    <a:p>
                      <a:pPr algn="ctr"/>
                      <a:r>
                        <a:rPr lang="en-IN" sz="1500">
                          <a:effectLst/>
                        </a:rPr>
                        <a:t>Pharma</a:t>
                      </a:r>
                      <a:endParaRPr lang="en-IN" sz="150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c>
                  <a:txBody>
                    <a:bodyPr/>
                    <a:lstStyle/>
                    <a:p>
                      <a:pPr algn="ctr"/>
                      <a:r>
                        <a:rPr lang="en-US" sz="1500" dirty="0">
                          <a:effectLst/>
                        </a:rPr>
                        <a:t>D-Wave Solutions, IBM, and 1QBit </a:t>
                      </a:r>
                      <a:endParaRPr lang="en-US" sz="1500" dirty="0">
                        <a:effectLst/>
                      </a:endParaRPr>
                    </a:p>
                  </a:txBody>
                  <a:tcPr marL="79365" marR="79365" marT="52910" marB="52910" anchor="ctr">
                    <a:lnL w="6350" cap="flat" cmpd="sng" algn="ctr">
                      <a:solidFill>
                        <a:srgbClr val="767676"/>
                      </a:solidFill>
                      <a:prstDash val="solid"/>
                      <a:round/>
                      <a:headEnd type="none" w="med" len="med"/>
                      <a:tailEnd type="none" w="med" len="med"/>
                    </a:lnL>
                    <a:lnR w="6350" cap="flat" cmpd="sng" algn="ctr">
                      <a:solidFill>
                        <a:srgbClr val="767676"/>
                      </a:solidFill>
                      <a:prstDash val="solid"/>
                      <a:round/>
                      <a:headEnd type="none" w="med" len="med"/>
                      <a:tailEnd type="none" w="med" len="med"/>
                    </a:lnR>
                    <a:lnT w="6350" cap="flat" cmpd="sng" algn="ctr">
                      <a:solidFill>
                        <a:srgbClr val="767676"/>
                      </a:solidFill>
                      <a:prstDash val="solid"/>
                      <a:round/>
                      <a:headEnd type="none" w="med" len="med"/>
                      <a:tailEnd type="none" w="med" len="med"/>
                    </a:lnT>
                    <a:lnB w="6350" cap="flat" cmpd="sng" algn="ctr">
                      <a:solidFill>
                        <a:srgbClr val="767676"/>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superposition</a:t>
            </a:r>
            <a:endParaRPr lang="en-IN" dirty="0"/>
          </a:p>
        </p:txBody>
      </p:sp>
      <p:pic>
        <p:nvPicPr>
          <p:cNvPr id="4098" name="Picture 2" descr="Quantum Technologies | nanoqtech"/>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85950" y="2228850"/>
            <a:ext cx="8815388" cy="2193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Superposition</a:t>
            </a:r>
            <a:endParaRPr lang="en-IN" dirty="0"/>
          </a:p>
        </p:txBody>
      </p:sp>
      <p:sp>
        <p:nvSpPr>
          <p:cNvPr id="3" name="Content Placeholder 2"/>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We can also find the probability of finding a particle from its wave-function at a particular point</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As the wave-function is a combination of various other waves for different states, it can be said that these is some probability of finding a particle in every possible state</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hence the particle is existing in all possible states at the same time</a:t>
            </a:r>
            <a:endParaRPr lang="en-US" b="0" i="0" dirty="0">
              <a:solidFill>
                <a:srgbClr val="000000"/>
              </a:solidFill>
              <a:effectLst/>
              <a:latin typeface="Lato"/>
            </a:endParaRPr>
          </a:p>
          <a:p>
            <a:pPr marL="0" indent="0">
              <a:buNone/>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tunnelling</a:t>
            </a:r>
            <a:endParaRPr lang="en-IN" dirty="0"/>
          </a:p>
        </p:txBody>
      </p:sp>
      <p:pic>
        <p:nvPicPr>
          <p:cNvPr id="5837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526030" y="1765300"/>
            <a:ext cx="547355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tunnelling</a:t>
            </a:r>
            <a:endParaRPr lang="en-IN" dirty="0"/>
          </a:p>
        </p:txBody>
      </p:sp>
      <p:sp>
        <p:nvSpPr>
          <p:cNvPr id="3" name="Content Placeholder 2"/>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Quantum tunneling is a principle in quantum mechanics, allowing quantum particles to cross a barrier, by going through the barrier, or tunneling through the barrier</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This can be visualized, by a macroscopic example of a ball (particle) and a wall (barrier)</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According to classical physics, if we throw the ball toward the wall, it will bounce back</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But quantum mechanics tells us, that ball can even be found on the other side of the wall</a:t>
            </a:r>
            <a:endParaRPr lang="en-US" b="0" i="0" dirty="0">
              <a:solidFill>
                <a:srgbClr val="000000"/>
              </a:solidFill>
              <a:effectLst/>
              <a:latin typeface="Lato"/>
            </a:endParaRPr>
          </a:p>
          <a:p>
            <a:pPr algn="l"/>
            <a:endParaRPr lang="en-US" b="0" i="0" dirty="0">
              <a:solidFill>
                <a:srgbClr val="000000"/>
              </a:solidFill>
              <a:effectLst/>
              <a:latin typeface="Lato"/>
            </a:endParaRPr>
          </a:p>
          <a:p>
            <a:pPr algn="l"/>
            <a:endParaRPr lang="en-US" b="0" i="0" dirty="0">
              <a:solidFill>
                <a:srgbClr val="000000"/>
              </a:solidFill>
              <a:effectLst/>
              <a:latin typeface="Lato"/>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Tunnelling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Before the barrier, the wave-function is having a high amplitude, so there are good chances of finding the particle before the barrier</a:t>
            </a:r>
            <a:endParaRPr lang="en-US" dirty="0"/>
          </a:p>
          <a:p>
            <a:pPr>
              <a:buFont typeface="Wingdings" panose="05000000000000000000" pitchFamily="2" charset="2"/>
              <a:buChar char="§"/>
            </a:pPr>
            <a:r>
              <a:rPr lang="en-US" dirty="0"/>
              <a:t>Inside the barrier- the wave-function decreases until the barrier ends, so the chance of finding the particle at the beginning of barrier are higher that where the barrier ends</a:t>
            </a:r>
            <a:endParaRPr lang="en-US" dirty="0"/>
          </a:p>
          <a:p>
            <a:pPr>
              <a:buFont typeface="Wingdings" panose="05000000000000000000" pitchFamily="2" charset="2"/>
              <a:buChar char="§"/>
            </a:pPr>
            <a:r>
              <a:rPr lang="en-US" dirty="0"/>
              <a:t>After the barrier- the wave function now remains at its decreased value, meaning there is a small chance of finding the particle at the other side of barrier</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entanglement</a:t>
            </a:r>
            <a:endParaRPr lang="en-IN" dirty="0"/>
          </a:p>
        </p:txBody>
      </p:sp>
      <p:pic>
        <p:nvPicPr>
          <p:cNvPr id="6144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74534" y="1765300"/>
            <a:ext cx="6757257"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Entanglement</a:t>
            </a:r>
            <a:br>
              <a:rPr lang="en-IN" sz="2000" dirty="0"/>
            </a:br>
            <a:r>
              <a:rPr lang="en-IN" sz="2000" dirty="0"/>
              <a:t>https://youtu.be/OefsPBDOcFE</a:t>
            </a:r>
            <a:endParaRPr lang="en-IN" sz="2000" dirty="0"/>
          </a:p>
        </p:txBody>
      </p:sp>
      <p:sp>
        <p:nvSpPr>
          <p:cNvPr id="3" name="Content Placeholder 2"/>
          <p:cNvSpPr>
            <a:spLocks noGrp="1"/>
          </p:cNvSpPr>
          <p:nvPr>
            <p:ph idx="1"/>
          </p:nvPr>
        </p:nvSpPr>
        <p:spPr/>
        <p:txBody>
          <a:bodyPr>
            <a:normAutofit fontScale="92500" lnSpcReduction="20000"/>
          </a:bodyPr>
          <a:lstStyle/>
          <a:p>
            <a:pPr algn="just" fontAlgn="base"/>
            <a:r>
              <a:rPr lang="en-US" b="0" i="0" dirty="0">
                <a:solidFill>
                  <a:srgbClr val="3A3A3A"/>
                </a:solidFill>
                <a:effectLst/>
                <a:latin typeface="Roboto"/>
              </a:rPr>
              <a:t>Quantum Entanglement defines the relation between two particles separated by a distance. This distance could be as small as one centimeter or thousands of light years. The relation is defined by the interaction between these two particles. For example, when two particles are entangled, one particle will be observed spinning upward, and the other particle will be spinning downward. This means that they possess properties correlating each other.</a:t>
            </a:r>
            <a:endParaRPr lang="en-US" b="0" i="0" dirty="0">
              <a:solidFill>
                <a:srgbClr val="3A3A3A"/>
              </a:solidFill>
              <a:effectLst/>
              <a:latin typeface="Roboto"/>
            </a:endParaRPr>
          </a:p>
          <a:p>
            <a:pPr algn="just" fontAlgn="base"/>
            <a:r>
              <a:rPr lang="en-US" b="0" i="0" dirty="0">
                <a:solidFill>
                  <a:srgbClr val="3A3A3A"/>
                </a:solidFill>
                <a:effectLst/>
                <a:latin typeface="Roboto"/>
              </a:rPr>
              <a:t>When the particles are not entangled, they possess individual identities. When they become entangled, they lose their individual identities. Now, they have a single identity that defines both of them. The interesting phenomenon is that any change in one particle reflects the effect in the other particle irrespective of the distance between them. Moreover, once the entanglement has been established, it will stay there irrespective of the distance. The particle seems to know about the other particle, even if they are separated by a large distance.</a:t>
            </a:r>
            <a:endParaRPr lang="en-US" b="0" i="0" dirty="0">
              <a:solidFill>
                <a:srgbClr val="3A3A3A"/>
              </a:solidFill>
              <a:effectLst/>
              <a:latin typeface="Roboto"/>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533400"/>
            <a:ext cx="7772400" cy="533400"/>
          </a:xfrm>
        </p:spPr>
        <p:txBody>
          <a:bodyPr/>
          <a:lstStyle/>
          <a:p>
            <a:r>
              <a:rPr lang="en-US" altLang="en-US" sz="2400"/>
              <a:t>Relationships among data - </a:t>
            </a:r>
            <a:r>
              <a:rPr lang="en-US" altLang="en-US" sz="2400" b="1"/>
              <a:t>Entanglement</a:t>
            </a:r>
            <a:endParaRPr lang="en-US" altLang="en-US"/>
          </a:p>
        </p:txBody>
      </p:sp>
      <p:sp>
        <p:nvSpPr>
          <p:cNvPr id="7172" name="Text Box 4"/>
          <p:cNvSpPr txBox="1">
            <a:spLocks noChangeArrowheads="1"/>
          </p:cNvSpPr>
          <p:nvPr/>
        </p:nvSpPr>
        <p:spPr bwMode="auto">
          <a:xfrm>
            <a:off x="2057400" y="1925638"/>
            <a:ext cx="80772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b="1" i="1">
                <a:solidFill>
                  <a:srgbClr val="000000"/>
                </a:solidFill>
                <a:latin typeface="Times" panose="02020603050405020304" pitchFamily="18" charset="0"/>
              </a:rPr>
              <a:t>Entanglement</a:t>
            </a:r>
            <a:r>
              <a:rPr lang="en-US" altLang="en-US" sz="2400">
                <a:solidFill>
                  <a:srgbClr val="000000"/>
                </a:solidFill>
                <a:latin typeface="Times" panose="02020603050405020304" pitchFamily="18" charset="0"/>
              </a:rPr>
              <a:t> is the ability of quantum systems to exhibit correlations between states within a superposition.</a:t>
            </a: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Imagine two qubits, each in the state |0&gt; + |1&gt; (a superposition of the 0 and 1.)  We can entangle the two qubits such that the measurement of one qubit is always correlated to the measurement of the other qubit.</a:t>
            </a: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entanglement</a:t>
            </a:r>
            <a:endParaRPr lang="en-IN" dirty="0"/>
          </a:p>
        </p:txBody>
      </p:sp>
      <p:sp>
        <p:nvSpPr>
          <p:cNvPr id="3" name="Content Placeholder 2"/>
          <p:cNvSpPr>
            <a:spLocks noGrp="1"/>
          </p:cNvSpPr>
          <p:nvPr>
            <p:ph idx="1"/>
          </p:nvPr>
        </p:nvSpPr>
        <p:spPr/>
        <p:txBody>
          <a:bodyPr>
            <a:normAutofit/>
          </a:bodyPr>
          <a:lstStyle/>
          <a:p>
            <a:pPr algn="l">
              <a:buFont typeface="Wingdings" panose="05000000000000000000" pitchFamily="2" charset="2"/>
              <a:buChar char="§"/>
            </a:pPr>
            <a:r>
              <a:rPr lang="en-US" b="0" i="0" dirty="0">
                <a:solidFill>
                  <a:srgbClr val="000000"/>
                </a:solidFill>
                <a:effectLst/>
                <a:latin typeface="Lato"/>
              </a:rPr>
              <a:t>The phenomenon of quantum entanglement allows one particle to affect the state of another entangled particle, depending on how first particle is measured</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Quantum entanglement works regardless of the distance between the entangled particles</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Suppose there are 2 entangled particles, and we measure their spins (or angular momentum)</a:t>
            </a:r>
            <a:endParaRPr lang="en-US" b="0" i="0" dirty="0">
              <a:solidFill>
                <a:srgbClr val="000000"/>
              </a:solidFill>
              <a:effectLst/>
              <a:latin typeface="Lato"/>
            </a:endParaRPr>
          </a:p>
          <a:p>
            <a:pPr lvl="1">
              <a:buFont typeface="Wingdings" panose="05000000000000000000" pitchFamily="2" charset="2"/>
              <a:buChar char="§"/>
            </a:pPr>
            <a:r>
              <a:rPr lang="en-US" dirty="0"/>
              <a:t>if we measured first particle’s spin to be spin up</a:t>
            </a:r>
            <a:endParaRPr lang="en-US" dirty="0"/>
          </a:p>
          <a:p>
            <a:pPr lvl="1">
              <a:buFont typeface="Wingdings" panose="05000000000000000000" pitchFamily="2" charset="2"/>
              <a:buChar char="§"/>
            </a:pPr>
            <a:r>
              <a:rPr lang="en-US" dirty="0"/>
              <a:t>the second particle’s spic will certainly be spin down</a:t>
            </a:r>
            <a:endParaRPr lang="en-US" dirty="0"/>
          </a:p>
          <a:p>
            <a:pPr lvl="1">
              <a:buFont typeface="Wingdings" panose="05000000000000000000" pitchFamily="2" charset="2"/>
              <a:buChar char="§"/>
            </a:pPr>
            <a:r>
              <a:rPr lang="en-US" dirty="0"/>
              <a:t>if first particle’s spin was spin down</a:t>
            </a:r>
            <a:endParaRPr lang="en-US" dirty="0"/>
          </a:p>
          <a:p>
            <a:pPr lvl="1">
              <a:buFont typeface="Wingdings" panose="05000000000000000000" pitchFamily="2" charset="2"/>
              <a:buChar char="§"/>
            </a:pPr>
            <a:r>
              <a:rPr lang="en-US" dirty="0"/>
              <a:t>the second particle’s spin will be certainly spin up</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Quantum computing</a:t>
            </a:r>
            <a:endParaRPr lang="en-IN"/>
          </a:p>
        </p:txBody>
      </p:sp>
      <p:pic>
        <p:nvPicPr>
          <p:cNvPr id="1026" name="Picture 2" descr="What Can We Do with a Quantum Computer? - Ideas | Institute for Advanced  Study"/>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63306" y="2234242"/>
            <a:ext cx="9023229" cy="2993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entanglement</a:t>
            </a:r>
            <a:endParaRPr lang="en-IN" dirty="0"/>
          </a:p>
        </p:txBody>
      </p:sp>
      <p:sp>
        <p:nvSpPr>
          <p:cNvPr id="3" name="Content Placeholder 2"/>
          <p:cNvSpPr>
            <a:spLocks noGrp="1"/>
          </p:cNvSpPr>
          <p:nvPr>
            <p:ph idx="1"/>
          </p:nvPr>
        </p:nvSpPr>
        <p:spPr/>
        <p:txBody>
          <a:bodyPr/>
          <a:lstStyle/>
          <a:p>
            <a:pPr algn="l"/>
            <a:r>
              <a:rPr lang="en-US" b="0" i="0" dirty="0">
                <a:solidFill>
                  <a:srgbClr val="000000"/>
                </a:solidFill>
                <a:effectLst/>
                <a:latin typeface="Lato"/>
              </a:rPr>
              <a:t>It seems that there is a communication taking place between the particles, as if the first particle is telling the second particle, what your spin should be</a:t>
            </a:r>
            <a:endParaRPr lang="en-US" b="0" i="0" dirty="0">
              <a:solidFill>
                <a:srgbClr val="000000"/>
              </a:solidFill>
              <a:effectLst/>
              <a:latin typeface="Lato"/>
            </a:endParaRPr>
          </a:p>
          <a:p>
            <a:pPr algn="l"/>
            <a:r>
              <a:rPr lang="en-US" b="0" i="0" dirty="0">
                <a:solidFill>
                  <a:srgbClr val="000000"/>
                </a:solidFill>
                <a:effectLst/>
                <a:latin typeface="Lato"/>
              </a:rPr>
              <a:t>Entanglement works even if particles are astronomically far away, this seemed there is a faster than light communication between them (not allowed in Einstein’s theory of relativity)</a:t>
            </a:r>
            <a:endParaRPr lang="en-US" b="0" i="0" dirty="0">
              <a:solidFill>
                <a:srgbClr val="000000"/>
              </a:solidFill>
              <a:effectLst/>
              <a:latin typeface="Lato"/>
            </a:endParaRPr>
          </a:p>
          <a:p>
            <a:pPr algn="l"/>
            <a:r>
              <a:rPr lang="en-US" b="0" i="0" dirty="0">
                <a:solidFill>
                  <a:srgbClr val="000000"/>
                </a:solidFill>
                <a:effectLst/>
                <a:latin typeface="Lato"/>
              </a:rPr>
              <a:t>Einstein didn’t liked entanglement, so he called it ‘spooky action at a distance</a:t>
            </a:r>
            <a:endParaRPr lang="en-US" b="0" i="0" dirty="0">
              <a:solidFill>
                <a:srgbClr val="000000"/>
              </a:solidFill>
              <a:effectLst/>
              <a:latin typeface="Lato"/>
            </a:endParaRPr>
          </a:p>
          <a:p>
            <a:pPr algn="l"/>
            <a:r>
              <a:rPr lang="en-US" b="0" i="0" dirty="0">
                <a:solidFill>
                  <a:srgbClr val="000000"/>
                </a:solidFill>
                <a:effectLst/>
                <a:latin typeface="Lato"/>
              </a:rPr>
              <a:t>Mathematically we can explain quantum entanglement, and say it is not a faster than light communication.</a:t>
            </a:r>
            <a:endParaRPr lang="en-US" b="0" i="0" dirty="0">
              <a:solidFill>
                <a:srgbClr val="000000"/>
              </a:solidFill>
              <a:effectLst/>
              <a:latin typeface="Lato"/>
            </a:endParaRPr>
          </a:p>
          <a:p>
            <a:pPr marL="0" indent="0">
              <a:buNone/>
            </a:pP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Layman’s Terms</a:t>
            </a:r>
            <a:endParaRPr lang="en-IN" dirty="0"/>
          </a:p>
        </p:txBody>
      </p:sp>
      <p:sp>
        <p:nvSpPr>
          <p:cNvPr id="3" name="Content Placeholder 2"/>
          <p:cNvSpPr>
            <a:spLocks noGrp="1"/>
          </p:cNvSpPr>
          <p:nvPr>
            <p:ph idx="1"/>
          </p:nvPr>
        </p:nvSpPr>
        <p:spPr/>
        <p:txBody>
          <a:bodyPr/>
          <a:lstStyle/>
          <a:p>
            <a:r>
              <a:rPr lang="en-US" dirty="0"/>
              <a:t>1-     Y= -X is a wave-function, defining spins, for 2 entangled particles X and Y</a:t>
            </a:r>
            <a:endParaRPr lang="en-US" dirty="0"/>
          </a:p>
          <a:p>
            <a:endParaRPr lang="en-US" dirty="0"/>
          </a:p>
          <a:p>
            <a:r>
              <a:rPr lang="en-US" dirty="0"/>
              <a:t>2-     if the spin of particle X is spin up or X=1</a:t>
            </a:r>
            <a:endParaRPr lang="en-US" dirty="0"/>
          </a:p>
          <a:p>
            <a:endParaRPr lang="en-US" dirty="0"/>
          </a:p>
          <a:p>
            <a:r>
              <a:rPr lang="en-US" dirty="0"/>
              <a:t>3-     spin of Y is, Y= -(1) = -1 or spin down</a:t>
            </a:r>
            <a:endParaRPr lang="en-US" dirty="0"/>
          </a:p>
          <a:p>
            <a:endParaRPr lang="en-US" dirty="0"/>
          </a:p>
          <a:p>
            <a:r>
              <a:rPr lang="en-US" dirty="0"/>
              <a:t>4-     if X= -1 (spin down), then Y= -(-1)= 1 (spin up)</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entanglement</a:t>
            </a:r>
            <a:endParaRPr lang="en-IN" dirty="0"/>
          </a:p>
        </p:txBody>
      </p:sp>
      <p:sp>
        <p:nvSpPr>
          <p:cNvPr id="3" name="Content Placeholder 2"/>
          <p:cNvSpPr>
            <a:spLocks noGrp="1"/>
          </p:cNvSpPr>
          <p:nvPr>
            <p:ph idx="1"/>
          </p:nvPr>
        </p:nvSpPr>
        <p:spPr/>
        <p:txBody>
          <a:bodyPr/>
          <a:lstStyle/>
          <a:p>
            <a:pPr marL="228600" indent="-228600" algn="l"/>
            <a:r>
              <a:rPr lang="en-US" b="0" i="0" dirty="0">
                <a:solidFill>
                  <a:srgbClr val="000000"/>
                </a:solidFill>
                <a:effectLst/>
                <a:latin typeface="Lato"/>
              </a:rPr>
              <a:t>1-</a:t>
            </a:r>
            <a:r>
              <a:rPr lang="en-US" sz="1800" b="0" i="0" dirty="0">
                <a:solidFill>
                  <a:srgbClr val="000000"/>
                </a:solidFill>
                <a:effectLst/>
                <a:latin typeface="Times New Roman" panose="02020603050405020304" charset="0"/>
              </a:rPr>
              <a:t>     </a:t>
            </a:r>
            <a:r>
              <a:rPr lang="en-US" b="0" i="0" dirty="0">
                <a:solidFill>
                  <a:srgbClr val="000000"/>
                </a:solidFill>
                <a:effectLst/>
                <a:latin typeface="Lato"/>
              </a:rPr>
              <a:t>Consider 2 particles with different wave functions(defining their respective states)</a:t>
            </a:r>
            <a:endParaRPr lang="en-US" b="0" i="0" dirty="0">
              <a:solidFill>
                <a:srgbClr val="000000"/>
              </a:solidFill>
              <a:effectLst/>
              <a:latin typeface="Lato"/>
            </a:endParaRPr>
          </a:p>
          <a:p>
            <a:pPr marL="228600" indent="-228600" algn="l"/>
            <a:r>
              <a:rPr lang="en-US" b="0" i="0" dirty="0">
                <a:solidFill>
                  <a:srgbClr val="000000"/>
                </a:solidFill>
                <a:effectLst/>
                <a:latin typeface="Lato"/>
              </a:rPr>
              <a:t>2-</a:t>
            </a:r>
            <a:r>
              <a:rPr lang="en-US" sz="1800" b="0" i="0" dirty="0">
                <a:solidFill>
                  <a:srgbClr val="000000"/>
                </a:solidFill>
                <a:effectLst/>
                <a:latin typeface="Times New Roman" panose="02020603050405020304" charset="0"/>
              </a:rPr>
              <a:t>     </a:t>
            </a:r>
            <a:r>
              <a:rPr lang="en-US" b="0" i="0" dirty="0">
                <a:solidFill>
                  <a:srgbClr val="000000"/>
                </a:solidFill>
                <a:effectLst/>
                <a:latin typeface="Lato"/>
              </a:rPr>
              <a:t>These particles interact with each other</a:t>
            </a:r>
            <a:endParaRPr lang="en-US" b="0" i="0" dirty="0">
              <a:solidFill>
                <a:srgbClr val="000000"/>
              </a:solidFill>
              <a:effectLst/>
              <a:latin typeface="Lato"/>
            </a:endParaRPr>
          </a:p>
          <a:p>
            <a:pPr marL="228600" indent="-228600" algn="l"/>
            <a:r>
              <a:rPr lang="en-US" b="0" i="0" dirty="0">
                <a:solidFill>
                  <a:srgbClr val="000000"/>
                </a:solidFill>
                <a:effectLst/>
                <a:latin typeface="Lato"/>
              </a:rPr>
              <a:t>3-</a:t>
            </a:r>
            <a:r>
              <a:rPr lang="en-US" sz="1800" b="0" i="0" dirty="0">
                <a:solidFill>
                  <a:srgbClr val="000000"/>
                </a:solidFill>
                <a:effectLst/>
                <a:latin typeface="Times New Roman" panose="02020603050405020304" charset="0"/>
              </a:rPr>
              <a:t>     </a:t>
            </a:r>
            <a:r>
              <a:rPr lang="en-US" b="0" i="0" dirty="0">
                <a:solidFill>
                  <a:srgbClr val="000000"/>
                </a:solidFill>
                <a:effectLst/>
                <a:latin typeface="Lato"/>
              </a:rPr>
              <a:t>After interaction there is only 1 wave-function for both</a:t>
            </a:r>
            <a:endParaRPr lang="en-US" b="0" i="0" dirty="0">
              <a:solidFill>
                <a:srgbClr val="000000"/>
              </a:solidFill>
              <a:effectLst/>
              <a:latin typeface="Lato"/>
            </a:endParaRPr>
          </a:p>
          <a:p>
            <a:pPr marL="228600" indent="-228600" algn="l"/>
            <a:r>
              <a:rPr lang="en-US" b="0" i="0" dirty="0">
                <a:solidFill>
                  <a:srgbClr val="000000"/>
                </a:solidFill>
                <a:effectLst/>
                <a:latin typeface="Lato"/>
              </a:rPr>
              <a:t>4-</a:t>
            </a:r>
            <a:r>
              <a:rPr lang="en-US" sz="1800" b="0" i="0" dirty="0">
                <a:solidFill>
                  <a:srgbClr val="000000"/>
                </a:solidFill>
                <a:effectLst/>
                <a:latin typeface="Times New Roman" panose="02020603050405020304" charset="0"/>
              </a:rPr>
              <a:t>     </a:t>
            </a:r>
            <a:r>
              <a:rPr lang="en-US" b="0" i="0" dirty="0">
                <a:solidFill>
                  <a:srgbClr val="000000"/>
                </a:solidFill>
                <a:effectLst/>
                <a:latin typeface="Lato"/>
              </a:rPr>
              <a:t>The states of the particles will be defined by this single wave-function</a:t>
            </a:r>
            <a:endParaRPr lang="en-US" b="0" i="0" dirty="0">
              <a:solidFill>
                <a:srgbClr val="000000"/>
              </a:solidFill>
              <a:effectLst/>
              <a:latin typeface="Lato"/>
            </a:endParaRPr>
          </a:p>
          <a:p>
            <a:pPr marL="228600" indent="-228600" algn="l"/>
            <a:r>
              <a:rPr lang="en-US" b="0" i="0" dirty="0">
                <a:solidFill>
                  <a:srgbClr val="000000"/>
                </a:solidFill>
                <a:effectLst/>
                <a:latin typeface="Lato"/>
              </a:rPr>
              <a:t>5-</a:t>
            </a:r>
            <a:r>
              <a:rPr lang="en-US" sz="1800" b="0" i="0" dirty="0">
                <a:solidFill>
                  <a:srgbClr val="000000"/>
                </a:solidFill>
                <a:effectLst/>
                <a:latin typeface="Times New Roman" panose="02020603050405020304" charset="0"/>
              </a:rPr>
              <a:t>     </a:t>
            </a:r>
            <a:r>
              <a:rPr lang="en-US" b="0" i="0" dirty="0">
                <a:solidFill>
                  <a:srgbClr val="000000"/>
                </a:solidFill>
                <a:effectLst/>
                <a:latin typeface="Lato"/>
              </a:rPr>
              <a:t>Measurement of the state of first particle using this wave-function, changes the wave-function (defining the state of second particle), so state of second particle is affected</a:t>
            </a:r>
            <a:endParaRPr lang="en-US" b="0" i="0" dirty="0">
              <a:solidFill>
                <a:srgbClr val="000000"/>
              </a:solidFill>
              <a:effectLst/>
              <a:latin typeface="Lato"/>
            </a:endParaRP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entanglement – </a:t>
            </a:r>
            <a:r>
              <a:rPr lang="en-IN"/>
              <a:t>bell states</a:t>
            </a:r>
            <a:endParaRPr lang="en-IN"/>
          </a:p>
        </p:txBody>
      </p:sp>
      <p:pic>
        <p:nvPicPr>
          <p:cNvPr id="5" name="Content Placeholder 4"/>
          <p:cNvPicPr>
            <a:picLocks noGrp="1" noChangeAspect="1"/>
          </p:cNvPicPr>
          <p:nvPr>
            <p:ph idx="1"/>
          </p:nvPr>
        </p:nvPicPr>
        <p:blipFill>
          <a:blip r:embed="rId1"/>
          <a:stretch>
            <a:fillRect/>
          </a:stretch>
        </p:blipFill>
        <p:spPr>
          <a:xfrm>
            <a:off x="1447331" y="1493838"/>
            <a:ext cx="9706624" cy="42751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1600" b="1" i="0" dirty="0">
                <a:solidFill>
                  <a:srgbClr val="000000"/>
                </a:solidFill>
                <a:effectLst/>
                <a:latin typeface="Lato"/>
              </a:rPr>
              <a:t>Hinesburg’s uncertainty principle</a:t>
            </a:r>
            <a:br>
              <a:rPr lang="en-IN" sz="1600" b="1" i="0" dirty="0">
                <a:solidFill>
                  <a:srgbClr val="000000"/>
                </a:solidFill>
                <a:effectLst/>
                <a:latin typeface="Lato"/>
              </a:rPr>
            </a:br>
            <a:r>
              <a:rPr lang="en-US" sz="1600" b="0" i="0" dirty="0">
                <a:solidFill>
                  <a:srgbClr val="000000"/>
                </a:solidFill>
                <a:effectLst/>
                <a:latin typeface="Lato"/>
              </a:rPr>
              <a:t>Hinesburg’s uncertainty principle says that you cannot know or measure the position and momentum of a particle accurately at the same time</a:t>
            </a:r>
            <a:br>
              <a:rPr lang="en-IN" sz="1600" b="1" i="0" dirty="0">
                <a:solidFill>
                  <a:srgbClr val="000000"/>
                </a:solidFill>
                <a:effectLst/>
                <a:latin typeface="Lato"/>
              </a:rPr>
            </a:br>
            <a:endParaRPr lang="en-IN" sz="1600" dirty="0"/>
          </a:p>
        </p:txBody>
      </p:sp>
      <p:pic>
        <p:nvPicPr>
          <p:cNvPr id="6246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11630" y="1765300"/>
            <a:ext cx="7806690"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i="0" dirty="0">
                <a:solidFill>
                  <a:srgbClr val="000000"/>
                </a:solidFill>
                <a:effectLst/>
                <a:latin typeface="Lato"/>
              </a:rPr>
              <a:t>Hinesburg’s uncertainty principle</a:t>
            </a:r>
            <a:endParaRPr lang="en-IN" dirty="0"/>
          </a:p>
        </p:txBody>
      </p:sp>
      <p:sp>
        <p:nvSpPr>
          <p:cNvPr id="3" name="Content Placeholder 2"/>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wave-function of a particle contains all information about its position and momentum</a:t>
            </a:r>
            <a:endParaRPr lang="en-US" b="0" i="0" dirty="0">
              <a:solidFill>
                <a:srgbClr val="000000"/>
              </a:solidFill>
              <a:effectLst/>
              <a:latin typeface="Lato"/>
            </a:endParaRPr>
          </a:p>
          <a:p>
            <a:pPr algn="l">
              <a:buFont typeface="Wingdings" panose="05000000000000000000" pitchFamily="2" charset="2"/>
              <a:buChar char="§"/>
            </a:pPr>
            <a:r>
              <a:rPr lang="en-US" dirty="0">
                <a:solidFill>
                  <a:srgbClr val="000000"/>
                </a:solidFill>
                <a:latin typeface="Lato"/>
              </a:rPr>
              <a:t>T</a:t>
            </a:r>
            <a:r>
              <a:rPr lang="en-US" b="0" i="0" dirty="0">
                <a:solidFill>
                  <a:srgbClr val="000000"/>
                </a:solidFill>
                <a:effectLst/>
                <a:latin typeface="Lato"/>
              </a:rPr>
              <a:t>he amplitude squared tells the position and wavelength tell the momentum</a:t>
            </a:r>
            <a:endParaRPr lang="en-US" b="0" i="0" dirty="0">
              <a:solidFill>
                <a:srgbClr val="000000"/>
              </a:solidFill>
              <a:effectLst/>
              <a:latin typeface="Lato"/>
            </a:endParaRPr>
          </a:p>
          <a:p>
            <a:pPr algn="l">
              <a:buFont typeface="Wingdings" panose="05000000000000000000" pitchFamily="2" charset="2"/>
              <a:buChar char="§"/>
            </a:pPr>
            <a:r>
              <a:rPr lang="en-US" dirty="0">
                <a:solidFill>
                  <a:srgbClr val="000000"/>
                </a:solidFill>
                <a:latin typeface="Lato"/>
              </a:rPr>
              <a:t>I</a:t>
            </a:r>
            <a:r>
              <a:rPr lang="en-US" b="0" i="0" dirty="0">
                <a:solidFill>
                  <a:srgbClr val="000000"/>
                </a:solidFill>
                <a:effectLst/>
                <a:latin typeface="Lato"/>
              </a:rPr>
              <a:t>f we fix the wavelength, we get a sine wave</a:t>
            </a:r>
            <a:endParaRPr lang="en-US" b="0" i="0" dirty="0">
              <a:solidFill>
                <a:srgbClr val="000000"/>
              </a:solidFill>
              <a:effectLst/>
              <a:latin typeface="Lato"/>
            </a:endParaRPr>
          </a:p>
          <a:p>
            <a:pPr algn="l">
              <a:buFont typeface="Wingdings" panose="05000000000000000000" pitchFamily="2" charset="2"/>
              <a:buChar char="§"/>
            </a:pPr>
            <a:r>
              <a:rPr lang="en-US" dirty="0">
                <a:solidFill>
                  <a:srgbClr val="000000"/>
                </a:solidFill>
                <a:latin typeface="Lato"/>
              </a:rPr>
              <a:t>W</a:t>
            </a:r>
            <a:r>
              <a:rPr lang="en-US" b="0" i="0" dirty="0">
                <a:solidFill>
                  <a:srgbClr val="000000"/>
                </a:solidFill>
                <a:effectLst/>
                <a:latin typeface="Lato"/>
              </a:rPr>
              <a:t>e square this wave to find the probability distribution for particle’s position</a:t>
            </a:r>
            <a:endParaRPr lang="en-US" b="0" i="0" dirty="0">
              <a:solidFill>
                <a:srgbClr val="000000"/>
              </a:solidFill>
              <a:effectLst/>
              <a:latin typeface="Lato"/>
            </a:endParaRPr>
          </a:p>
          <a:p>
            <a:pPr algn="l">
              <a:buFont typeface="Wingdings" panose="05000000000000000000" pitchFamily="2" charset="2"/>
              <a:buChar char="§"/>
            </a:pPr>
            <a:r>
              <a:rPr lang="en-US" sz="1800" dirty="0">
                <a:solidFill>
                  <a:srgbClr val="000000"/>
                </a:solidFill>
                <a:latin typeface="Lato"/>
              </a:rPr>
              <a:t>W</a:t>
            </a:r>
            <a:r>
              <a:rPr lang="en-US" b="0" i="0" dirty="0">
                <a:solidFill>
                  <a:srgbClr val="000000"/>
                </a:solidFill>
                <a:effectLst/>
                <a:latin typeface="Lato"/>
              </a:rPr>
              <a:t>e get a wave with constant amplitude, stretching to infinity on both sides</a:t>
            </a:r>
            <a:endParaRPr lang="en-US" b="0" i="0" dirty="0">
              <a:solidFill>
                <a:srgbClr val="000000"/>
              </a:solidFill>
              <a:effectLst/>
              <a:latin typeface="Lato"/>
            </a:endParaRPr>
          </a:p>
          <a:p>
            <a:pPr algn="l">
              <a:buFont typeface="Wingdings" panose="05000000000000000000" pitchFamily="2" charset="2"/>
              <a:buChar char="§"/>
            </a:pPr>
            <a:r>
              <a:rPr lang="en-US" sz="1800" dirty="0">
                <a:solidFill>
                  <a:srgbClr val="000000"/>
                </a:solidFill>
                <a:latin typeface="Lato"/>
              </a:rPr>
              <a:t>M</a:t>
            </a:r>
            <a:r>
              <a:rPr lang="en-US" b="0" i="0" dirty="0">
                <a:solidFill>
                  <a:srgbClr val="000000"/>
                </a:solidFill>
                <a:effectLst/>
                <a:latin typeface="Lato"/>
              </a:rPr>
              <a:t>eaning that particle can be found anywhere in this universe, or we are completely uncertain about particle’s position</a:t>
            </a:r>
            <a:endParaRPr lang="en-US" b="0" i="0" dirty="0">
              <a:solidFill>
                <a:srgbClr val="000000"/>
              </a:solidFill>
              <a:effectLst/>
              <a:latin typeface="Lato"/>
            </a:endParaRP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quantization</a:t>
            </a:r>
            <a:endParaRPr lang="en-IN" dirty="0"/>
          </a:p>
        </p:txBody>
      </p:sp>
      <p:pic>
        <p:nvPicPr>
          <p:cNvPr id="6349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91690" y="1765300"/>
            <a:ext cx="6449286"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quantization</a:t>
            </a:r>
            <a:endParaRPr lang="en-IN" dirty="0"/>
          </a:p>
        </p:txBody>
      </p:sp>
      <p:sp>
        <p:nvSpPr>
          <p:cNvPr id="3" name="Content Placeholder 2"/>
          <p:cNvSpPr>
            <a:spLocks noGrp="1"/>
          </p:cNvSpPr>
          <p:nvPr>
            <p:ph idx="1"/>
          </p:nvPr>
        </p:nvSpPr>
        <p:spPr/>
        <p:txBody>
          <a:bodyPr/>
          <a:lstStyle/>
          <a:p>
            <a:pPr algn="l">
              <a:buFont typeface="Wingdings" panose="05000000000000000000" pitchFamily="2" charset="2"/>
              <a:buChar char="§"/>
            </a:pPr>
            <a:r>
              <a:rPr lang="en-US" b="0" i="0" dirty="0">
                <a:solidFill>
                  <a:srgbClr val="000000"/>
                </a:solidFill>
                <a:effectLst/>
                <a:latin typeface="Lato"/>
              </a:rPr>
              <a:t>Suppose an atom is excited with certain energy</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Electrons of an excited atom moves to higher energy levels</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When these electrons come back to their original energy levels, they emit lights</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These lights are of certain wavelengths only</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This indicates that only a fixed amount of energy is absorbed and emitted by atoms</a:t>
            </a:r>
            <a:endParaRPr lang="en-US" b="0" i="0" dirty="0">
              <a:solidFill>
                <a:srgbClr val="000000"/>
              </a:solidFill>
              <a:effectLst/>
              <a:latin typeface="Lato"/>
            </a:endParaRPr>
          </a:p>
          <a:p>
            <a:pPr algn="l">
              <a:buFont typeface="Wingdings" panose="05000000000000000000" pitchFamily="2" charset="2"/>
              <a:buChar char="§"/>
            </a:pPr>
            <a:r>
              <a:rPr lang="en-US" b="0" i="0" dirty="0">
                <a:solidFill>
                  <a:srgbClr val="000000"/>
                </a:solidFill>
                <a:effectLst/>
                <a:latin typeface="Lato"/>
              </a:rPr>
              <a:t>Thus, energy in an atom’s energy level only has certain discrete values.</a:t>
            </a:r>
            <a:endParaRPr lang="en-US" b="0" i="0" dirty="0">
              <a:solidFill>
                <a:srgbClr val="000000"/>
              </a:solidFill>
              <a:effectLst/>
              <a:latin typeface="Lato"/>
            </a:endParaRPr>
          </a:p>
          <a:p>
            <a:pPr marL="0" indent="0">
              <a:buNone/>
            </a:pP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Physics for Quantum computing</a:t>
            </a:r>
            <a:endParaRPr lang="en-IN" dirty="0"/>
          </a:p>
        </p:txBody>
      </p:sp>
      <p:sp>
        <p:nvSpPr>
          <p:cNvPr id="3" name="Content Placeholder 2"/>
          <p:cNvSpPr>
            <a:spLocks noGrp="1"/>
          </p:cNvSpPr>
          <p:nvPr>
            <p:ph idx="1"/>
          </p:nvPr>
        </p:nvSpPr>
        <p:spPr/>
        <p:txBody>
          <a:bodyPr/>
          <a:lstStyle/>
          <a:p>
            <a:r>
              <a:rPr lang="en-IN" dirty="0">
                <a:hlinkClick r:id="rId1"/>
              </a:rPr>
              <a:t>https://www.youtube.com/watch?v=Usu9xZfabPM&amp;list=PLtc7EtOn0ajE2mGVYxFdyy9l3IuuO2Q5-&amp;index=13&amp;t=0s</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133600" y="533400"/>
            <a:ext cx="7010400" cy="488950"/>
          </a:xfrm>
        </p:spPr>
        <p:txBody>
          <a:bodyPr/>
          <a:lstStyle/>
          <a:p>
            <a:r>
              <a:rPr lang="en-US" altLang="en-US" sz="2400"/>
              <a:t>Representation of Data  - Qubits</a:t>
            </a:r>
            <a:endParaRPr lang="en-US" altLang="en-US"/>
          </a:p>
        </p:txBody>
      </p:sp>
      <p:sp>
        <p:nvSpPr>
          <p:cNvPr id="4101" name="Text Box 5"/>
          <p:cNvSpPr txBox="1">
            <a:spLocks noChangeArrowheads="1"/>
          </p:cNvSpPr>
          <p:nvPr/>
        </p:nvSpPr>
        <p:spPr bwMode="auto">
          <a:xfrm>
            <a:off x="2209800" y="1143000"/>
            <a:ext cx="78486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dirty="0">
                <a:solidFill>
                  <a:srgbClr val="000000"/>
                </a:solidFill>
                <a:latin typeface="Times" panose="02020603050405020304" pitchFamily="18" charset="0"/>
              </a:rPr>
              <a:t>A bit of data is represented by a single atom that is in one of two states denoted by </a:t>
            </a:r>
            <a:r>
              <a:rPr lang="en-US" altLang="en-US" sz="2000" b="1" dirty="0">
                <a:solidFill>
                  <a:srgbClr val="000080"/>
                </a:solidFill>
                <a:latin typeface="Times" panose="02020603050405020304" pitchFamily="18" charset="0"/>
              </a:rPr>
              <a:t>|0&gt;</a:t>
            </a:r>
            <a:r>
              <a:rPr lang="en-US" altLang="en-US" sz="2000" dirty="0">
                <a:solidFill>
                  <a:srgbClr val="000000"/>
                </a:solidFill>
                <a:latin typeface="Times" panose="02020603050405020304" pitchFamily="18" charset="0"/>
              </a:rPr>
              <a:t> and </a:t>
            </a:r>
            <a:r>
              <a:rPr lang="en-US" altLang="en-US" sz="2000" b="1" dirty="0">
                <a:solidFill>
                  <a:srgbClr val="000080"/>
                </a:solidFill>
                <a:latin typeface="Times" panose="02020603050405020304" pitchFamily="18" charset="0"/>
              </a:rPr>
              <a:t>|1&gt;</a:t>
            </a:r>
            <a:r>
              <a:rPr lang="en-US" altLang="en-US" sz="2000" dirty="0">
                <a:solidFill>
                  <a:srgbClr val="000000"/>
                </a:solidFill>
                <a:latin typeface="Times" panose="02020603050405020304" pitchFamily="18" charset="0"/>
              </a:rPr>
              <a:t>.  A single bit of this form is known as a </a:t>
            </a:r>
            <a:r>
              <a:rPr lang="en-US" altLang="en-US" sz="2000" b="1" i="1" dirty="0">
                <a:solidFill>
                  <a:srgbClr val="000000"/>
                </a:solidFill>
                <a:latin typeface="Times" panose="02020603050405020304" pitchFamily="18" charset="0"/>
              </a:rPr>
              <a:t>qubit</a:t>
            </a:r>
            <a:endParaRPr lang="en-US" altLang="en-US" sz="2000" b="1" i="1" dirty="0">
              <a:solidFill>
                <a:srgbClr val="000000"/>
              </a:solidFill>
              <a:latin typeface="Times" panose="02020603050405020304" pitchFamily="18" charset="0"/>
            </a:endParaRPr>
          </a:p>
          <a:p>
            <a:pPr defTabSz="914400" eaLnBrk="0" fontAlgn="base" hangingPunct="0">
              <a:spcBef>
                <a:spcPct val="50000"/>
              </a:spcBef>
              <a:spcAft>
                <a:spcPct val="0"/>
              </a:spcAft>
            </a:pPr>
            <a:r>
              <a:rPr lang="en-US" altLang="en-US" sz="2000" dirty="0">
                <a:solidFill>
                  <a:srgbClr val="000000"/>
                </a:solidFill>
                <a:latin typeface="Times" panose="02020603050405020304" pitchFamily="18" charset="0"/>
              </a:rPr>
              <a:t>A physical implementation of a qubit could use the two energy levels of an atom.  An excited state representing |1&gt; and a ground state representing |0&gt;.		</a:t>
            </a:r>
            <a:endParaRPr lang="en-US" altLang="en-US" sz="2000" dirty="0">
              <a:solidFill>
                <a:srgbClr val="000000"/>
              </a:solidFill>
              <a:latin typeface="Times" panose="02020603050405020304" pitchFamily="18" charset="0"/>
            </a:endParaRPr>
          </a:p>
        </p:txBody>
      </p:sp>
      <p:pic>
        <p:nvPicPr>
          <p:cNvPr id="4107"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4200" y="3992563"/>
            <a:ext cx="2617788" cy="1954212"/>
          </a:xfrm>
          <a:prstGeom prst="rect">
            <a:avLst/>
          </a:prstGeom>
          <a:noFill/>
          <a:extLst>
            <a:ext uri="{909E8E84-426E-40DD-AFC4-6F175D3DCCD1}">
              <a14:hiddenFill xmlns:a14="http://schemas.microsoft.com/office/drawing/2010/main">
                <a:solidFill>
                  <a:srgbClr val="FFFFFF"/>
                </a:solidFill>
              </a14:hiddenFill>
            </a:ext>
          </a:extLst>
        </p:spPr>
      </p:pic>
      <p:sp>
        <p:nvSpPr>
          <p:cNvPr id="4108" name="Line 12"/>
          <p:cNvSpPr>
            <a:spLocks noChangeShapeType="1"/>
          </p:cNvSpPr>
          <p:nvPr/>
        </p:nvSpPr>
        <p:spPr bwMode="auto">
          <a:xfrm flipH="1" flipV="1">
            <a:off x="2971800" y="4602163"/>
            <a:ext cx="381000" cy="30480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09" name="Line 13"/>
          <p:cNvSpPr>
            <a:spLocks noChangeShapeType="1"/>
          </p:cNvSpPr>
          <p:nvPr/>
        </p:nvSpPr>
        <p:spPr bwMode="auto">
          <a:xfrm flipH="1">
            <a:off x="2819400" y="5440363"/>
            <a:ext cx="609600" cy="30480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10" name="Text Box 14"/>
          <p:cNvSpPr txBox="1">
            <a:spLocks noChangeArrowheads="1"/>
          </p:cNvSpPr>
          <p:nvPr/>
        </p:nvSpPr>
        <p:spPr bwMode="auto">
          <a:xfrm>
            <a:off x="2590800" y="41449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dirty="0">
                <a:solidFill>
                  <a:srgbClr val="000000"/>
                </a:solidFill>
                <a:latin typeface="Times" panose="02020603050405020304" pitchFamily="18" charset="0"/>
              </a:rPr>
              <a:t>Excited State</a:t>
            </a:r>
            <a:endParaRPr lang="en-US" altLang="en-US" sz="2400" dirty="0">
              <a:solidFill>
                <a:srgbClr val="000000"/>
              </a:solidFill>
              <a:latin typeface="Times" panose="02020603050405020304" pitchFamily="18" charset="0"/>
            </a:endParaRPr>
          </a:p>
        </p:txBody>
      </p:sp>
      <p:sp>
        <p:nvSpPr>
          <p:cNvPr id="4111" name="Text Box 15"/>
          <p:cNvSpPr txBox="1">
            <a:spLocks noChangeArrowheads="1"/>
          </p:cNvSpPr>
          <p:nvPr/>
        </p:nvSpPr>
        <p:spPr bwMode="auto">
          <a:xfrm>
            <a:off x="2133600" y="559276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Ground State</a:t>
            </a:r>
            <a:endParaRPr lang="en-US" altLang="en-US" sz="2400">
              <a:solidFill>
                <a:srgbClr val="000000"/>
              </a:solidFill>
              <a:latin typeface="Times" panose="02020603050405020304" pitchFamily="18" charset="0"/>
            </a:endParaRPr>
          </a:p>
        </p:txBody>
      </p:sp>
      <p:sp>
        <p:nvSpPr>
          <p:cNvPr id="4112" name="Text Box 16"/>
          <p:cNvSpPr txBox="1">
            <a:spLocks noChangeArrowheads="1"/>
          </p:cNvSpPr>
          <p:nvPr/>
        </p:nvSpPr>
        <p:spPr bwMode="auto">
          <a:xfrm>
            <a:off x="3886200" y="5470525"/>
            <a:ext cx="76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Nucleus</a:t>
            </a:r>
            <a:endParaRPr lang="en-US" altLang="en-US" sz="2400">
              <a:solidFill>
                <a:srgbClr val="000000"/>
              </a:solidFill>
              <a:latin typeface="Times" panose="02020603050405020304" pitchFamily="18" charset="0"/>
            </a:endParaRPr>
          </a:p>
        </p:txBody>
      </p:sp>
      <p:sp>
        <p:nvSpPr>
          <p:cNvPr id="4113" name="Text Box 17"/>
          <p:cNvSpPr txBox="1">
            <a:spLocks noChangeArrowheads="1"/>
          </p:cNvSpPr>
          <p:nvPr/>
        </p:nvSpPr>
        <p:spPr bwMode="auto">
          <a:xfrm>
            <a:off x="5105400" y="3810001"/>
            <a:ext cx="1447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dirty="0">
                <a:solidFill>
                  <a:srgbClr val="000000"/>
                </a:solidFill>
                <a:latin typeface="Times" panose="02020603050405020304" pitchFamily="18" charset="0"/>
              </a:rPr>
              <a:t>Light pulse of frequency </a:t>
            </a:r>
            <a:r>
              <a:rPr lang="en-US" altLang="en-US" sz="1200" b="1" dirty="0">
                <a:solidFill>
                  <a:srgbClr val="000000"/>
                </a:solidFill>
                <a:latin typeface="Times" panose="02020603050405020304" pitchFamily="18" charset="0"/>
                <a:sym typeface="Symbol" panose="05050102010706020507" pitchFamily="18" charset="2"/>
              </a:rPr>
              <a:t> </a:t>
            </a:r>
            <a:r>
              <a:rPr lang="en-US" altLang="en-US" sz="1200" b="1" dirty="0">
                <a:solidFill>
                  <a:srgbClr val="000000"/>
                </a:solidFill>
                <a:latin typeface="Times" panose="02020603050405020304" pitchFamily="18" charset="0"/>
              </a:rPr>
              <a:t>for time interval t</a:t>
            </a:r>
            <a:endParaRPr lang="en-US" altLang="en-US" sz="2400" dirty="0">
              <a:solidFill>
                <a:srgbClr val="000000"/>
              </a:solidFill>
              <a:latin typeface="Times" panose="02020603050405020304" pitchFamily="18" charset="0"/>
            </a:endParaRPr>
          </a:p>
        </p:txBody>
      </p:sp>
      <p:pic>
        <p:nvPicPr>
          <p:cNvPr id="411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1" y="3992563"/>
            <a:ext cx="2689225" cy="1954212"/>
          </a:xfrm>
          <a:prstGeom prst="rect">
            <a:avLst/>
          </a:prstGeom>
          <a:noFill/>
          <a:extLst>
            <a:ext uri="{909E8E84-426E-40DD-AFC4-6F175D3DCCD1}">
              <a14:hiddenFill xmlns:a14="http://schemas.microsoft.com/office/drawing/2010/main">
                <a:solidFill>
                  <a:srgbClr val="FFFFFF"/>
                </a:solidFill>
              </a14:hiddenFill>
            </a:ext>
          </a:extLst>
        </p:spPr>
      </p:pic>
      <p:sp>
        <p:nvSpPr>
          <p:cNvPr id="4115" name="Line 19"/>
          <p:cNvSpPr>
            <a:spLocks noChangeShapeType="1"/>
          </p:cNvSpPr>
          <p:nvPr/>
        </p:nvSpPr>
        <p:spPr bwMode="auto">
          <a:xfrm flipH="1">
            <a:off x="5448300" y="5440363"/>
            <a:ext cx="0" cy="60960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16" name="Text Box 20"/>
          <p:cNvSpPr txBox="1">
            <a:spLocks noChangeArrowheads="1"/>
          </p:cNvSpPr>
          <p:nvPr/>
        </p:nvSpPr>
        <p:spPr bwMode="auto">
          <a:xfrm>
            <a:off x="5105400" y="6003925"/>
            <a:ext cx="76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Electron</a:t>
            </a:r>
            <a:endParaRPr lang="en-US" altLang="en-US" sz="2400">
              <a:solidFill>
                <a:srgbClr val="000000"/>
              </a:solidFill>
              <a:latin typeface="Times" panose="02020603050405020304" pitchFamily="18" charset="0"/>
            </a:endParaRPr>
          </a:p>
        </p:txBody>
      </p:sp>
      <p:sp>
        <p:nvSpPr>
          <p:cNvPr id="4119" name="AutoShape 23"/>
          <p:cNvSpPr>
            <a:spLocks noChangeArrowheads="1"/>
          </p:cNvSpPr>
          <p:nvPr/>
        </p:nvSpPr>
        <p:spPr bwMode="auto">
          <a:xfrm>
            <a:off x="3810000" y="6202363"/>
            <a:ext cx="1066800" cy="381000"/>
          </a:xfrm>
          <a:prstGeom prst="roundRect">
            <a:avLst>
              <a:gd name="adj" fmla="val 16667"/>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20" name="Text Box 24"/>
          <p:cNvSpPr txBox="1">
            <a:spLocks noChangeArrowheads="1"/>
          </p:cNvSpPr>
          <p:nvPr/>
        </p:nvSpPr>
        <p:spPr bwMode="auto">
          <a:xfrm>
            <a:off x="3911600" y="6253163"/>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4121" name="AutoShape 25"/>
          <p:cNvSpPr>
            <a:spLocks noChangeArrowheads="1"/>
          </p:cNvSpPr>
          <p:nvPr/>
        </p:nvSpPr>
        <p:spPr bwMode="auto">
          <a:xfrm>
            <a:off x="8077200" y="6202363"/>
            <a:ext cx="1066800" cy="381000"/>
          </a:xfrm>
          <a:prstGeom prst="roundRect">
            <a:avLst>
              <a:gd name="adj" fmla="val 16667"/>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4122" name="Text Box 26"/>
          <p:cNvSpPr txBox="1">
            <a:spLocks noChangeArrowheads="1"/>
          </p:cNvSpPr>
          <p:nvPr/>
        </p:nvSpPr>
        <p:spPr bwMode="auto">
          <a:xfrm>
            <a:off x="8178800" y="6253163"/>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|1&gt;</a:t>
            </a:r>
            <a:endParaRPr lang="en-US" altLang="en-US" sz="2400">
              <a:solidFill>
                <a:srgbClr val="000000"/>
              </a:solidFill>
              <a:latin typeface="Times" panose="02020603050405020304" pitchFamily="18" charset="0"/>
            </a:endParaRPr>
          </a:p>
        </p:txBody>
      </p:sp>
      <p:sp>
        <p:nvSpPr>
          <p:cNvPr id="4123" name="Line 27"/>
          <p:cNvSpPr>
            <a:spLocks noChangeShapeType="1"/>
          </p:cNvSpPr>
          <p:nvPr/>
        </p:nvSpPr>
        <p:spPr bwMode="auto">
          <a:xfrm>
            <a:off x="6096000" y="5257800"/>
            <a:ext cx="838200" cy="0"/>
          </a:xfrm>
          <a:prstGeom prst="line">
            <a:avLst/>
          </a:prstGeom>
          <a:noFill/>
          <a:ln w="10795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981200" y="533400"/>
            <a:ext cx="8229600" cy="457200"/>
          </a:xfrm>
        </p:spPr>
        <p:txBody>
          <a:bodyPr/>
          <a:lstStyle/>
          <a:p>
            <a:r>
              <a:rPr lang="en-US" altLang="en-US" sz="2400"/>
              <a:t>Introduction</a:t>
            </a:r>
            <a:endParaRPr lang="en-US" altLang="en-US"/>
          </a:p>
        </p:txBody>
      </p:sp>
      <p:sp>
        <p:nvSpPr>
          <p:cNvPr id="73731" name="Text Box 3"/>
          <p:cNvSpPr txBox="1">
            <a:spLocks noChangeArrowheads="1"/>
          </p:cNvSpPr>
          <p:nvPr/>
        </p:nvSpPr>
        <p:spPr bwMode="auto">
          <a:xfrm>
            <a:off x="2590800" y="1752601"/>
            <a:ext cx="708660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800" b="1" dirty="0">
                <a:solidFill>
                  <a:srgbClr val="000080"/>
                </a:solidFill>
                <a:latin typeface="Times" panose="02020603050405020304" pitchFamily="18" charset="0"/>
              </a:rPr>
              <a:t>What is a quantum computer?</a:t>
            </a: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dirty="0">
                <a:solidFill>
                  <a:srgbClr val="000000"/>
                </a:solidFill>
                <a:latin typeface="Times" panose="02020603050405020304" pitchFamily="18" charset="0"/>
              </a:rPr>
              <a:t> A quantum computer is a machine that performs calculations based on the laws of quantum mechanics, which is the behavior of particles at the sub-atomic level.</a:t>
            </a:r>
            <a:endParaRPr lang="en-US" altLang="en-US" sz="2400" dirty="0">
              <a:solidFill>
                <a:srgbClr val="000000"/>
              </a:solidFill>
              <a:latin typeface="Times"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438400" y="533400"/>
            <a:ext cx="7239000" cy="533400"/>
          </a:xfrm>
        </p:spPr>
        <p:txBody>
          <a:bodyPr/>
          <a:lstStyle/>
          <a:p>
            <a:r>
              <a:rPr lang="en-US" altLang="en-US" sz="2400"/>
              <a:t>Representation of Data - </a:t>
            </a:r>
            <a:r>
              <a:rPr lang="en-US" altLang="en-US" sz="2400" b="1"/>
              <a:t>Superposition</a:t>
            </a:r>
            <a:endParaRPr lang="en-US" altLang="en-US"/>
          </a:p>
        </p:txBody>
      </p:sp>
      <p:sp>
        <p:nvSpPr>
          <p:cNvPr id="5124" name="Text Box 4"/>
          <p:cNvSpPr txBox="1">
            <a:spLocks noChangeArrowheads="1"/>
          </p:cNvSpPr>
          <p:nvPr/>
        </p:nvSpPr>
        <p:spPr bwMode="auto">
          <a:xfrm>
            <a:off x="1930400" y="1600201"/>
            <a:ext cx="83058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A single qubit can be forced into a </a:t>
            </a:r>
            <a:r>
              <a:rPr lang="en-US" altLang="en-US" sz="2400" b="1" i="1" dirty="0">
                <a:solidFill>
                  <a:srgbClr val="000000"/>
                </a:solidFill>
                <a:latin typeface="Times" panose="02020603050405020304" pitchFamily="18" charset="0"/>
              </a:rPr>
              <a:t>superposition</a:t>
            </a:r>
            <a:r>
              <a:rPr lang="en-US" altLang="en-US" sz="2400" dirty="0">
                <a:solidFill>
                  <a:srgbClr val="000000"/>
                </a:solidFill>
                <a:latin typeface="Times" panose="02020603050405020304" pitchFamily="18" charset="0"/>
              </a:rPr>
              <a:t> of the two states denoted by the addition of the state vectors:</a:t>
            </a:r>
            <a:endParaRPr lang="en-US" altLang="en-US" sz="2400" dirty="0">
              <a:solidFill>
                <a:srgbClr val="000000"/>
              </a:solidFill>
              <a:latin typeface="Times" panose="02020603050405020304" pitchFamily="18" charset="0"/>
            </a:endParaRPr>
          </a:p>
          <a:p>
            <a:pPr algn="ctr" defTabSz="914400" eaLnBrk="0" fontAlgn="base" hangingPunct="0">
              <a:spcBef>
                <a:spcPct val="50000"/>
              </a:spcBef>
              <a:spcAft>
                <a:spcPct val="0"/>
              </a:spcAft>
            </a:pPr>
            <a:endParaRPr lang="en-US" altLang="en-US" sz="2800" b="1" dirty="0">
              <a:solidFill>
                <a:srgbClr val="000000"/>
              </a:solidFill>
              <a:latin typeface="Times" panose="02020603050405020304" pitchFamily="18" charset="0"/>
            </a:endParaRPr>
          </a:p>
          <a:p>
            <a:pPr algn="ctr" defTabSz="914400" eaLnBrk="0" fontAlgn="base" hangingPunct="0">
              <a:spcBef>
                <a:spcPct val="50000"/>
              </a:spcBef>
              <a:spcAft>
                <a:spcPct val="0"/>
              </a:spcAft>
            </a:pPr>
            <a:r>
              <a:rPr lang="en-US" altLang="en-US" sz="2800" b="1" dirty="0">
                <a:solidFill>
                  <a:srgbClr val="000080"/>
                </a:solidFill>
                <a:latin typeface="Times" panose="02020603050405020304" pitchFamily="18" charset="0"/>
              </a:rPr>
              <a:t>|</a:t>
            </a:r>
            <a:r>
              <a:rPr lang="en-US" altLang="en-US" sz="2800" b="1" dirty="0">
                <a:solidFill>
                  <a:srgbClr val="000080"/>
                </a:solidFill>
                <a:latin typeface="Times" panose="02020603050405020304" pitchFamily="18" charset="0"/>
                <a:sym typeface="Symbol" panose="05050102010706020507" pitchFamily="18" charset="2"/>
              </a:rPr>
              <a:t>&gt; =   </a:t>
            </a:r>
            <a:r>
              <a:rPr lang="en-US" altLang="en-US" sz="2800" b="1" dirty="0">
                <a:solidFill>
                  <a:srgbClr val="000080"/>
                </a:solidFill>
                <a:latin typeface="Times" panose="02020603050405020304" pitchFamily="18" charset="0"/>
              </a:rPr>
              <a:t>|0&gt; + </a:t>
            </a:r>
            <a:r>
              <a:rPr lang="en-US" altLang="en-US" sz="2800" b="1" dirty="0">
                <a:solidFill>
                  <a:srgbClr val="000080"/>
                </a:solidFill>
                <a:latin typeface="Times" panose="02020603050405020304" pitchFamily="18" charset="0"/>
                <a:sym typeface="Symbol" panose="05050102010706020507" pitchFamily="18" charset="2"/>
              </a:rPr>
              <a:t></a:t>
            </a:r>
            <a:r>
              <a:rPr lang="en-US" altLang="en-US" sz="2800" b="1" dirty="0">
                <a:solidFill>
                  <a:srgbClr val="000080"/>
                </a:solidFill>
                <a:latin typeface="Times" panose="02020603050405020304" pitchFamily="18" charset="0"/>
              </a:rPr>
              <a:t>  |1&gt;</a:t>
            </a:r>
            <a:endParaRPr lang="en-US" altLang="en-US" sz="2800" b="1" dirty="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dirty="0">
              <a:solidFill>
                <a:srgbClr val="000000"/>
              </a:solidFill>
              <a:latin typeface="Times" panose="02020603050405020304" pitchFamily="18" charset="0"/>
            </a:endParaRPr>
          </a:p>
          <a:p>
            <a:pP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Where </a:t>
            </a:r>
            <a:r>
              <a:rPr lang="en-US" altLang="en-US" sz="2400" b="1" dirty="0">
                <a:solidFill>
                  <a:srgbClr val="000000"/>
                </a:solidFill>
                <a:latin typeface="Times" panose="02020603050405020304" pitchFamily="18" charset="0"/>
                <a:sym typeface="Symbol" panose="05050102010706020507" pitchFamily="18" charset="2"/>
              </a:rPr>
              <a:t>   and    </a:t>
            </a:r>
            <a:r>
              <a:rPr lang="en-US" altLang="en-US" sz="2400" dirty="0">
                <a:solidFill>
                  <a:srgbClr val="000000"/>
                </a:solidFill>
                <a:latin typeface="Times" panose="02020603050405020304" pitchFamily="18" charset="0"/>
                <a:sym typeface="Symbol" panose="05050102010706020507" pitchFamily="18" charset="2"/>
              </a:rPr>
              <a:t>are complex numbers and </a:t>
            </a:r>
            <a:r>
              <a:rPr lang="en-US" altLang="en-US" sz="2400" b="1" dirty="0">
                <a:solidFill>
                  <a:srgbClr val="000000"/>
                </a:solidFill>
                <a:latin typeface="Times" panose="02020603050405020304" pitchFamily="18" charset="0"/>
                <a:sym typeface="Symbol" panose="05050102010706020507" pitchFamily="18" charset="2"/>
              </a:rPr>
              <a:t>|  |   +  |   |   = 1</a:t>
            </a:r>
            <a:r>
              <a:rPr lang="en-US" altLang="en-US" sz="2800" b="1" dirty="0">
                <a:solidFill>
                  <a:srgbClr val="000000"/>
                </a:solidFill>
                <a:latin typeface="Times" panose="02020603050405020304" pitchFamily="18" charset="0"/>
                <a:sym typeface="Symbol" panose="05050102010706020507" pitchFamily="18" charset="2"/>
              </a:rPr>
              <a:t> </a:t>
            </a:r>
            <a:endParaRPr lang="en-US" altLang="en-US" sz="2400" dirty="0">
              <a:solidFill>
                <a:srgbClr val="000000"/>
              </a:solidFill>
              <a:latin typeface="Times" panose="02020603050405020304" pitchFamily="18" charset="0"/>
            </a:endParaRPr>
          </a:p>
        </p:txBody>
      </p:sp>
      <p:grpSp>
        <p:nvGrpSpPr>
          <p:cNvPr id="5151" name="Group 31"/>
          <p:cNvGrpSpPr/>
          <p:nvPr/>
        </p:nvGrpSpPr>
        <p:grpSpPr bwMode="auto">
          <a:xfrm>
            <a:off x="5638800" y="3354388"/>
            <a:ext cx="1447800" cy="379412"/>
            <a:chOff x="1884" y="1584"/>
            <a:chExt cx="912" cy="239"/>
          </a:xfrm>
        </p:grpSpPr>
        <p:sp>
          <p:nvSpPr>
            <p:cNvPr id="5141" name="Text Box 21"/>
            <p:cNvSpPr txBox="1">
              <a:spLocks noChangeArrowheads="1"/>
            </p:cNvSpPr>
            <p:nvPr/>
          </p:nvSpPr>
          <p:spPr bwMode="auto">
            <a:xfrm>
              <a:off x="1884" y="1592"/>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2" name="Text Box 22"/>
            <p:cNvSpPr txBox="1">
              <a:spLocks noChangeArrowheads="1"/>
            </p:cNvSpPr>
            <p:nvPr/>
          </p:nvSpPr>
          <p:spPr bwMode="auto">
            <a:xfrm>
              <a:off x="2680" y="1584"/>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grpSp>
        <p:nvGrpSpPr>
          <p:cNvPr id="5152" name="Group 32"/>
          <p:cNvGrpSpPr/>
          <p:nvPr/>
        </p:nvGrpSpPr>
        <p:grpSpPr bwMode="auto">
          <a:xfrm>
            <a:off x="3028950" y="4446588"/>
            <a:ext cx="1174750" cy="379412"/>
            <a:chOff x="1008" y="2305"/>
            <a:chExt cx="740" cy="239"/>
          </a:xfrm>
        </p:grpSpPr>
        <p:sp>
          <p:nvSpPr>
            <p:cNvPr id="5144" name="Text Box 24"/>
            <p:cNvSpPr txBox="1">
              <a:spLocks noChangeArrowheads="1"/>
            </p:cNvSpPr>
            <p:nvPr/>
          </p:nvSpPr>
          <p:spPr bwMode="auto">
            <a:xfrm>
              <a:off x="1008" y="231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5" name="Text Box 25"/>
            <p:cNvSpPr txBox="1">
              <a:spLocks noChangeArrowheads="1"/>
            </p:cNvSpPr>
            <p:nvPr/>
          </p:nvSpPr>
          <p:spPr bwMode="auto">
            <a:xfrm>
              <a:off x="1632" y="2305"/>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grpSp>
        <p:nvGrpSpPr>
          <p:cNvPr id="5154" name="Group 34"/>
          <p:cNvGrpSpPr/>
          <p:nvPr/>
        </p:nvGrpSpPr>
        <p:grpSpPr bwMode="auto">
          <a:xfrm>
            <a:off x="7734300" y="4256088"/>
            <a:ext cx="1524000" cy="582612"/>
            <a:chOff x="3912" y="2537"/>
            <a:chExt cx="960" cy="367"/>
          </a:xfrm>
        </p:grpSpPr>
        <p:sp>
          <p:nvSpPr>
            <p:cNvPr id="5146" name="Text Box 26"/>
            <p:cNvSpPr txBox="1">
              <a:spLocks noChangeArrowheads="1"/>
            </p:cNvSpPr>
            <p:nvPr/>
          </p:nvSpPr>
          <p:spPr bwMode="auto">
            <a:xfrm>
              <a:off x="3912" y="267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5147" name="Text Box 27"/>
            <p:cNvSpPr txBox="1">
              <a:spLocks noChangeArrowheads="1"/>
            </p:cNvSpPr>
            <p:nvPr/>
          </p:nvSpPr>
          <p:spPr bwMode="auto">
            <a:xfrm>
              <a:off x="4600" y="267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sp>
          <p:nvSpPr>
            <p:cNvPr id="5148" name="Text Box 28"/>
            <p:cNvSpPr txBox="1">
              <a:spLocks noChangeArrowheads="1"/>
            </p:cNvSpPr>
            <p:nvPr/>
          </p:nvSpPr>
          <p:spPr bwMode="auto">
            <a:xfrm>
              <a:off x="4052" y="253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sp>
          <p:nvSpPr>
            <p:cNvPr id="5149" name="Text Box 29"/>
            <p:cNvSpPr txBox="1">
              <a:spLocks noChangeArrowheads="1"/>
            </p:cNvSpPr>
            <p:nvPr/>
          </p:nvSpPr>
          <p:spPr bwMode="auto">
            <a:xfrm>
              <a:off x="4756" y="253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00"/>
                  </a:solidFill>
                  <a:latin typeface="Times" panose="02020603050405020304" pitchFamily="18" charset="0"/>
                </a:rPr>
                <a:t>2</a:t>
              </a:r>
              <a:endParaRPr lang="en-US" altLang="en-US" sz="2400">
                <a:solidFill>
                  <a:srgbClr val="000000"/>
                </a:solidFill>
                <a:latin typeface="Times" panose="02020603050405020304" pitchFamily="18" charset="0"/>
              </a:endParaRPr>
            </a:p>
          </p:txBody>
        </p:sp>
      </p:grpSp>
      <p:sp>
        <p:nvSpPr>
          <p:cNvPr id="5155" name="Text Box 35"/>
          <p:cNvSpPr txBox="1">
            <a:spLocks noChangeArrowheads="1"/>
          </p:cNvSpPr>
          <p:nvPr/>
        </p:nvSpPr>
        <p:spPr bwMode="auto">
          <a:xfrm>
            <a:off x="3429000" y="5257799"/>
            <a:ext cx="5334000" cy="83185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dirty="0">
                <a:solidFill>
                  <a:srgbClr val="000000"/>
                </a:solidFill>
                <a:latin typeface="Times" panose="02020603050405020304" pitchFamily="18" charset="0"/>
              </a:rPr>
              <a:t>A qubit in superposition is in both of the states |1&gt; and |0 at the same time </a:t>
            </a:r>
            <a:endParaRPr lang="en-US" altLang="en-US" sz="2400" dirty="0">
              <a:solidFill>
                <a:srgbClr val="000000"/>
              </a:solidFill>
              <a:latin typeface="Times"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533400"/>
            <a:ext cx="8229600" cy="457200"/>
          </a:xfrm>
        </p:spPr>
        <p:txBody>
          <a:bodyPr/>
          <a:lstStyle/>
          <a:p>
            <a:r>
              <a:rPr lang="en-US" altLang="en-US" sz="2400"/>
              <a:t>Representation of Data - Superposition</a:t>
            </a:r>
            <a:endParaRPr lang="en-US" altLang="en-US"/>
          </a:p>
        </p:txBody>
      </p:sp>
      <p:pic>
        <p:nvPicPr>
          <p:cNvPr id="235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20975" y="1447801"/>
            <a:ext cx="2617788" cy="1954213"/>
          </a:xfrm>
          <a:prstGeom prst="rect">
            <a:avLst/>
          </a:prstGeom>
          <a:noFill/>
          <a:extLst>
            <a:ext uri="{909E8E84-426E-40DD-AFC4-6F175D3DCCD1}">
              <a14:hiddenFill xmlns:a14="http://schemas.microsoft.com/office/drawing/2010/main">
                <a:solidFill>
                  <a:srgbClr val="FFFFFF"/>
                </a:solidFill>
              </a14:hiddenFill>
            </a:ext>
          </a:extLst>
        </p:spPr>
      </p:pic>
      <p:sp>
        <p:nvSpPr>
          <p:cNvPr id="23557" name="Text Box 5"/>
          <p:cNvSpPr txBox="1">
            <a:spLocks noChangeArrowheads="1"/>
          </p:cNvSpPr>
          <p:nvPr/>
        </p:nvSpPr>
        <p:spPr bwMode="auto">
          <a:xfrm>
            <a:off x="2949575" y="1219201"/>
            <a:ext cx="1600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1200" b="1">
                <a:solidFill>
                  <a:srgbClr val="000000"/>
                </a:solidFill>
                <a:latin typeface="Times" panose="02020603050405020304" pitchFamily="18" charset="0"/>
              </a:rPr>
              <a:t>Light pulse of frequency </a:t>
            </a:r>
            <a:r>
              <a:rPr lang="en-US" altLang="en-US" sz="1200" b="1">
                <a:solidFill>
                  <a:srgbClr val="000000"/>
                </a:solidFill>
                <a:latin typeface="Times" panose="02020603050405020304" pitchFamily="18" charset="0"/>
                <a:sym typeface="Symbol" panose="05050102010706020507" pitchFamily="18" charset="2"/>
              </a:rPr>
              <a:t></a:t>
            </a:r>
            <a:r>
              <a:rPr lang="en-US" altLang="en-US" sz="1200" b="1">
                <a:solidFill>
                  <a:srgbClr val="000000"/>
                </a:solidFill>
                <a:latin typeface="Times" panose="02020603050405020304" pitchFamily="18" charset="0"/>
              </a:rPr>
              <a:t> for time interval t/2</a:t>
            </a:r>
            <a:endParaRPr lang="en-US" altLang="en-US" sz="2400">
              <a:solidFill>
                <a:srgbClr val="000000"/>
              </a:solidFill>
              <a:latin typeface="Times" panose="02020603050405020304" pitchFamily="18" charset="0"/>
            </a:endParaRPr>
          </a:p>
        </p:txBody>
      </p:sp>
      <p:sp>
        <p:nvSpPr>
          <p:cNvPr id="23558" name="Line 6"/>
          <p:cNvSpPr>
            <a:spLocks noChangeShapeType="1"/>
          </p:cNvSpPr>
          <p:nvPr/>
        </p:nvSpPr>
        <p:spPr bwMode="auto">
          <a:xfrm>
            <a:off x="5768975" y="2819400"/>
            <a:ext cx="838200" cy="0"/>
          </a:xfrm>
          <a:prstGeom prst="line">
            <a:avLst/>
          </a:prstGeom>
          <a:noFill/>
          <a:ln w="10795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59" name="AutoShape 7"/>
          <p:cNvSpPr>
            <a:spLocks noChangeArrowheads="1"/>
          </p:cNvSpPr>
          <p:nvPr/>
        </p:nvSpPr>
        <p:spPr bwMode="auto">
          <a:xfrm>
            <a:off x="3406775" y="3657600"/>
            <a:ext cx="1066800" cy="381000"/>
          </a:xfrm>
          <a:prstGeom prst="roundRect">
            <a:avLst>
              <a:gd name="adj" fmla="val 16667"/>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0" name="Text Box 8"/>
          <p:cNvSpPr txBox="1">
            <a:spLocks noChangeArrowheads="1"/>
          </p:cNvSpPr>
          <p:nvPr/>
        </p:nvSpPr>
        <p:spPr bwMode="auto">
          <a:xfrm>
            <a:off x="3508375" y="3708400"/>
            <a:ext cx="96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23561" name="AutoShape 9"/>
          <p:cNvSpPr>
            <a:spLocks noChangeArrowheads="1"/>
          </p:cNvSpPr>
          <p:nvPr/>
        </p:nvSpPr>
        <p:spPr bwMode="auto">
          <a:xfrm>
            <a:off x="7558089" y="3657600"/>
            <a:ext cx="1487487" cy="381000"/>
          </a:xfrm>
          <a:prstGeom prst="roundRect">
            <a:avLst>
              <a:gd name="adj" fmla="val 16667"/>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2" name="Text Box 10"/>
          <p:cNvSpPr txBox="1">
            <a:spLocks noChangeArrowheads="1"/>
          </p:cNvSpPr>
          <p:nvPr/>
        </p:nvSpPr>
        <p:spPr bwMode="auto">
          <a:xfrm>
            <a:off x="7659688" y="3708400"/>
            <a:ext cx="1346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State |0&gt; + |1&gt;</a:t>
            </a:r>
            <a:endParaRPr lang="en-US" altLang="en-US" sz="2400">
              <a:solidFill>
                <a:srgbClr val="000000"/>
              </a:solidFill>
              <a:latin typeface="Times" panose="02020603050405020304" pitchFamily="18" charset="0"/>
            </a:endParaRPr>
          </a:p>
        </p:txBody>
      </p:sp>
      <p:pic>
        <p:nvPicPr>
          <p:cNvPr id="2356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976" y="1447801"/>
            <a:ext cx="2689225" cy="1954213"/>
          </a:xfrm>
          <a:prstGeom prst="rect">
            <a:avLst/>
          </a:prstGeom>
          <a:noFill/>
          <a:extLst>
            <a:ext uri="{909E8E84-426E-40DD-AFC4-6F175D3DCCD1}">
              <a14:hiddenFill xmlns:a14="http://schemas.microsoft.com/office/drawing/2010/main">
                <a:solidFill>
                  <a:srgbClr val="FFFFFF"/>
                </a:solidFill>
              </a14:hiddenFill>
            </a:ext>
          </a:extLst>
        </p:spPr>
      </p:pic>
      <p:sp>
        <p:nvSpPr>
          <p:cNvPr id="23565" name="Text Box 13"/>
          <p:cNvSpPr txBox="1">
            <a:spLocks noChangeArrowheads="1"/>
          </p:cNvSpPr>
          <p:nvPr/>
        </p:nvSpPr>
        <p:spPr bwMode="auto">
          <a:xfrm>
            <a:off x="2438400" y="4724401"/>
            <a:ext cx="7239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Consider a 3 bit qubit register.  An equally weighted superposition of all possible states would be denoted by:</a:t>
            </a:r>
            <a:endParaRPr lang="en-US" altLang="en-US" sz="2400" b="1" dirty="0">
              <a:solidFill>
                <a:srgbClr val="000000"/>
              </a:solidFill>
              <a:latin typeface="Times" panose="02020603050405020304" pitchFamily="18" charset="0"/>
            </a:endParaRPr>
          </a:p>
          <a:p>
            <a:pPr algn="ctr" defTabSz="914400" eaLnBrk="0" fontAlgn="base" hangingPunct="0">
              <a:spcBef>
                <a:spcPct val="50000"/>
              </a:spcBef>
              <a:spcAft>
                <a:spcPct val="0"/>
              </a:spcAft>
              <a:buClr>
                <a:srgbClr val="9999CC"/>
              </a:buClr>
            </a:pPr>
            <a:r>
              <a:rPr lang="en-US" altLang="en-US" sz="2400" b="1" dirty="0">
                <a:solidFill>
                  <a:srgbClr val="000000"/>
                </a:solidFill>
                <a:latin typeface="Times" panose="02020603050405020304" pitchFamily="18" charset="0"/>
              </a:rPr>
              <a:t>|</a:t>
            </a:r>
            <a:r>
              <a:rPr lang="en-US" altLang="en-US" sz="2400" b="1" dirty="0">
                <a:solidFill>
                  <a:srgbClr val="000000"/>
                </a:solidFill>
                <a:latin typeface="Times" panose="02020603050405020304" pitchFamily="18" charset="0"/>
                <a:sym typeface="Symbol" panose="05050102010706020507" pitchFamily="18" charset="2"/>
              </a:rPr>
              <a:t>&gt; =     </a:t>
            </a:r>
            <a:r>
              <a:rPr lang="en-US" altLang="en-US" sz="2400" b="1" dirty="0">
                <a:solidFill>
                  <a:srgbClr val="000000"/>
                </a:solidFill>
                <a:latin typeface="Times" panose="02020603050405020304" pitchFamily="18" charset="0"/>
              </a:rPr>
              <a:t>|000&gt; + </a:t>
            </a:r>
            <a:r>
              <a:rPr lang="en-US" altLang="en-US" sz="2400" b="1" dirty="0">
                <a:solidFill>
                  <a:srgbClr val="000000"/>
                </a:solidFill>
                <a:latin typeface="Times" panose="02020603050405020304" pitchFamily="18" charset="0"/>
                <a:sym typeface="Symbol" panose="05050102010706020507" pitchFamily="18" charset="2"/>
              </a:rPr>
              <a:t> </a:t>
            </a:r>
            <a:r>
              <a:rPr lang="en-US" altLang="en-US" sz="2400" b="1" dirty="0">
                <a:solidFill>
                  <a:srgbClr val="000000"/>
                </a:solidFill>
                <a:latin typeface="Times" panose="02020603050405020304" pitchFamily="18" charset="0"/>
              </a:rPr>
              <a:t>   |001&gt; + . . . +     |111&gt;</a:t>
            </a:r>
            <a:endParaRPr lang="en-US" altLang="en-US" sz="2400" b="1" dirty="0">
              <a:solidFill>
                <a:srgbClr val="000000"/>
              </a:solidFill>
              <a:latin typeface="Times" panose="02020603050405020304" pitchFamily="18" charset="0"/>
            </a:endParaRPr>
          </a:p>
        </p:txBody>
      </p:sp>
      <p:grpSp>
        <p:nvGrpSpPr>
          <p:cNvPr id="23569" name="Group 17"/>
          <p:cNvGrpSpPr/>
          <p:nvPr/>
        </p:nvGrpSpPr>
        <p:grpSpPr bwMode="auto">
          <a:xfrm>
            <a:off x="4165600" y="5499100"/>
            <a:ext cx="533400" cy="800100"/>
            <a:chOff x="2208" y="2208"/>
            <a:chExt cx="336" cy="504"/>
          </a:xfrm>
        </p:grpSpPr>
        <p:sp>
          <p:nvSpPr>
            <p:cNvPr id="23566" name="Text Box 14"/>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67" name="Line 15"/>
            <p:cNvSpPr>
              <a:spLocks noChangeShapeType="1"/>
            </p:cNvSpPr>
            <p:nvPr/>
          </p:nvSpPr>
          <p:spPr bwMode="auto">
            <a:xfrm>
              <a:off x="2280" y="2432"/>
              <a:ext cx="14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68" name="Text Box 16"/>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grpSp>
        <p:nvGrpSpPr>
          <p:cNvPr id="23570" name="Group 18"/>
          <p:cNvGrpSpPr/>
          <p:nvPr/>
        </p:nvGrpSpPr>
        <p:grpSpPr bwMode="auto">
          <a:xfrm>
            <a:off x="5473700" y="5511800"/>
            <a:ext cx="533400" cy="800100"/>
            <a:chOff x="2208" y="2208"/>
            <a:chExt cx="336" cy="504"/>
          </a:xfrm>
        </p:grpSpPr>
        <p:sp>
          <p:nvSpPr>
            <p:cNvPr id="23571" name="Text Box 19"/>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72" name="Line 20"/>
            <p:cNvSpPr>
              <a:spLocks noChangeShapeType="1"/>
            </p:cNvSpPr>
            <p:nvPr/>
          </p:nvSpPr>
          <p:spPr bwMode="auto">
            <a:xfrm>
              <a:off x="2280" y="2432"/>
              <a:ext cx="14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73" name="Text Box 21"/>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grpSp>
        <p:nvGrpSpPr>
          <p:cNvPr id="23574" name="Group 22"/>
          <p:cNvGrpSpPr/>
          <p:nvPr/>
        </p:nvGrpSpPr>
        <p:grpSpPr bwMode="auto">
          <a:xfrm>
            <a:off x="7505700" y="5511800"/>
            <a:ext cx="533400" cy="800100"/>
            <a:chOff x="2208" y="2208"/>
            <a:chExt cx="336" cy="504"/>
          </a:xfrm>
        </p:grpSpPr>
        <p:sp>
          <p:nvSpPr>
            <p:cNvPr id="23575" name="Text Box 23"/>
            <p:cNvSpPr txBox="1">
              <a:spLocks noChangeArrowheads="1"/>
            </p:cNvSpPr>
            <p:nvPr/>
          </p:nvSpPr>
          <p:spPr bwMode="auto">
            <a:xfrm>
              <a:off x="2256" y="2208"/>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1</a:t>
              </a:r>
              <a:endParaRPr lang="en-US" altLang="en-US" sz="2400">
                <a:solidFill>
                  <a:srgbClr val="000000"/>
                </a:solidFill>
                <a:latin typeface="Times" panose="02020603050405020304" pitchFamily="18" charset="0"/>
              </a:endParaRPr>
            </a:p>
          </p:txBody>
        </p:sp>
        <p:sp>
          <p:nvSpPr>
            <p:cNvPr id="23576" name="Line 24"/>
            <p:cNvSpPr>
              <a:spLocks noChangeShapeType="1"/>
            </p:cNvSpPr>
            <p:nvPr/>
          </p:nvSpPr>
          <p:spPr bwMode="auto">
            <a:xfrm>
              <a:off x="2280" y="2432"/>
              <a:ext cx="14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3577" name="Text Box 25"/>
            <p:cNvSpPr txBox="1">
              <a:spLocks noChangeArrowheads="1"/>
            </p:cNvSpPr>
            <p:nvPr/>
          </p:nvSpPr>
          <p:spPr bwMode="auto">
            <a:xfrm>
              <a:off x="2208" y="246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√8</a:t>
              </a:r>
              <a:endParaRPr lang="en-US" altLang="en-US" sz="2400">
                <a:solidFill>
                  <a:srgbClr val="000000"/>
                </a:solidFill>
                <a:latin typeface="Times" panose="02020603050405020304" pitchFamily="18"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measurement</a:t>
            </a:r>
            <a:endParaRPr lang="en-IN" dirty="0"/>
          </a:p>
        </p:txBody>
      </p:sp>
      <p:sp>
        <p:nvSpPr>
          <p:cNvPr id="3" name="Content Placeholder 2"/>
          <p:cNvSpPr>
            <a:spLocks noGrp="1"/>
          </p:cNvSpPr>
          <p:nvPr>
            <p:ph idx="1"/>
          </p:nvPr>
        </p:nvSpPr>
        <p:spPr/>
        <p:txBody>
          <a:bodyPr>
            <a:normAutofit lnSpcReduction="10000"/>
          </a:bodyPr>
          <a:lstStyle/>
          <a:p>
            <a:r>
              <a:rPr lang="en-US" b="0" i="0" dirty="0">
                <a:solidFill>
                  <a:srgbClr val="333333"/>
                </a:solidFill>
                <a:effectLst/>
                <a:latin typeface="Lora"/>
              </a:rPr>
              <a:t>At first glance, a coin flip may seem like an example of this kind of indeterminacy, but its uncertainty has nothing to do with quantum physics. An ordinary coin is definitely heads or tails under your hand after a flip; we just don’t know which one until we peek at it. If we are very careful to control for the gusto of our flip, to arrange the air currents just so, and to account for the microscopic bumps on the coin, we could keep track of how the coin rotates, bounces and lands. With perfect information, we could conceivably know the result of the flip without looking at the coin.</a:t>
            </a:r>
            <a:endParaRPr lang="en-US" b="0" i="0" dirty="0">
              <a:solidFill>
                <a:srgbClr val="333333"/>
              </a:solidFill>
              <a:effectLst/>
              <a:latin typeface="Lora"/>
            </a:endParaRPr>
          </a:p>
          <a:p>
            <a:r>
              <a:rPr lang="en-US" b="0" i="0" dirty="0">
                <a:solidFill>
                  <a:srgbClr val="333333"/>
                </a:solidFill>
                <a:effectLst/>
                <a:latin typeface="Lora"/>
              </a:rPr>
              <a:t>Furthermore, after a single coin flip, the 50-50 split collapses when you look at the coin and learn the outcome. Similarly, once you make a quantum measurement, you’re left with just one of the possible results—a situation that is often called ”the collapse of the wavefunction” or simply “collapse.”</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Understanding the basics of measurements in Quantum Computation | by Nimish  Mishra | Towards Data Scienc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2259806"/>
            <a:ext cx="7435246" cy="1926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gates</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Dayananda Sagar University</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533400"/>
            <a:ext cx="8229600" cy="457200"/>
          </a:xfrm>
        </p:spPr>
        <p:txBody>
          <a:bodyPr/>
          <a:lstStyle/>
          <a:p>
            <a:r>
              <a:rPr lang="en-US" altLang="en-US" sz="2400"/>
              <a:t>Quantum Gates</a:t>
            </a:r>
            <a:endParaRPr lang="en-US" altLang="en-US"/>
          </a:p>
        </p:txBody>
      </p:sp>
      <p:sp>
        <p:nvSpPr>
          <p:cNvPr id="18436" name="Rectangle 4"/>
          <p:cNvSpPr>
            <a:spLocks noChangeArrowheads="1"/>
          </p:cNvSpPr>
          <p:nvPr/>
        </p:nvSpPr>
        <p:spPr bwMode="auto">
          <a:xfrm>
            <a:off x="2133600" y="1219200"/>
            <a:ext cx="8001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Quantum Gates are similar to classical gates, but do not have a degenerate output. i.e. their original input state can be derived from their output state, uniquely.  </a:t>
            </a:r>
            <a:r>
              <a:rPr lang="en-US" altLang="en-US" sz="2400" b="1" i="1">
                <a:solidFill>
                  <a:srgbClr val="000000"/>
                </a:solidFill>
                <a:latin typeface="Times" panose="02020603050405020304" pitchFamily="18" charset="0"/>
              </a:rPr>
              <a:t>They must be reversible.</a:t>
            </a:r>
            <a:endParaRPr lang="en-US" altLang="en-US" sz="2400" b="1" i="1">
              <a:solidFill>
                <a:srgbClr val="000000"/>
              </a:solidFill>
              <a:latin typeface="Times" panose="02020603050405020304" pitchFamily="18" charset="0"/>
            </a:endParaRPr>
          </a:p>
          <a:p>
            <a:pPr defTabSz="914400" eaLnBrk="0" fontAlgn="base" hangingPunct="0">
              <a:spcBef>
                <a:spcPct val="0"/>
              </a:spcBef>
              <a:spcAft>
                <a:spcPct val="0"/>
              </a:spcAft>
              <a:buClr>
                <a:srgbClr val="9999CC"/>
              </a:buClr>
            </a:pPr>
            <a:r>
              <a:rPr lang="en-US" altLang="en-US" sz="2400" b="1" i="1">
                <a:solidFill>
                  <a:srgbClr val="000000"/>
                </a:solidFill>
                <a:latin typeface="Times" panose="02020603050405020304" pitchFamily="18" charset="0"/>
              </a:rPr>
              <a:t>  </a:t>
            </a:r>
            <a:endParaRPr lang="en-US" altLang="en-US" sz="2400" b="1" i="1">
              <a:solidFill>
                <a:srgbClr val="000000"/>
              </a:solidFill>
              <a:latin typeface="Times" panose="02020603050405020304" pitchFamily="18" charset="0"/>
            </a:endParaRPr>
          </a:p>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This means that a deterministic computation can be performed on a quantum computer only if it is reversible.  Luckily, it has been shown that any deterministic computation can be made reversible.(Charles Bennet, 1973)</a:t>
            </a:r>
            <a:endParaRPr lang="en-US" altLang="en-US" sz="2400" b="1" i="1">
              <a:solidFill>
                <a:srgbClr val="000000"/>
              </a:solidFill>
              <a:latin typeface="Times" panose="02020603050405020304" pitchFamily="18" charset="0"/>
            </a:endParaRPr>
          </a:p>
          <a:p>
            <a:pPr defTabSz="914400" eaLnBrk="0" fontAlgn="base" hangingPunct="0">
              <a:spcBef>
                <a:spcPct val="0"/>
              </a:spcBef>
              <a:spcAft>
                <a:spcPct val="0"/>
              </a:spcAft>
              <a:buClr>
                <a:srgbClr val="9999CC"/>
              </a:buClr>
              <a:buFont typeface="Wingdings" panose="05000000000000000000" pitchFamily="2" charset="2"/>
              <a:buChar char="§"/>
            </a:pPr>
            <a:endParaRPr lang="en-US" altLang="en-US" sz="2400">
              <a:solidFill>
                <a:srgbClr val="000000"/>
              </a:solidFill>
              <a:latin typeface="Times" panose="02020603050405020304" pitchFamily="18" charset="0"/>
            </a:endParaRPr>
          </a:p>
          <a:p>
            <a:pPr defTabSz="914400" eaLnBrk="0" fontAlgn="base" hangingPunct="0">
              <a:spcBef>
                <a:spcPct val="0"/>
              </a:spcBef>
              <a:spcAft>
                <a:spcPct val="0"/>
              </a:spcAft>
              <a:buClr>
                <a:srgbClr val="9999CC"/>
              </a:buClr>
              <a:buFont typeface="Wingdings" panose="05000000000000000000" pitchFamily="2" charset="2"/>
              <a:buChar char="§"/>
            </a:pPr>
            <a:endParaRPr lang="en-US" altLang="en-US" sz="2400">
              <a:solidFill>
                <a:srgbClr val="000000"/>
              </a:solidFill>
              <a:latin typeface="Times"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0"/>
            <a:ext cx="9603275" cy="1271588"/>
          </a:xfrm>
        </p:spPr>
        <p:txBody>
          <a:bodyPr>
            <a:normAutofit/>
          </a:bodyPr>
          <a:lstStyle/>
          <a:p>
            <a:r>
              <a:rPr lang="en-US" sz="2200" b="0" i="0" dirty="0">
                <a:solidFill>
                  <a:srgbClr val="111111"/>
                </a:solidFill>
                <a:effectLst/>
                <a:latin typeface="Exo 2"/>
              </a:rPr>
              <a:t>Hadamard gate is a very useful gate which is used to create superpositions. By giving a fundamental quantum state ( |0&gt; or |1&gt; )  to the Hadamard gate we can get superposed states</a:t>
            </a:r>
            <a:r>
              <a:rPr lang="en-US" b="0" i="0" dirty="0">
                <a:solidFill>
                  <a:srgbClr val="111111"/>
                </a:solidFill>
                <a:effectLst/>
                <a:latin typeface="Exo 2"/>
              </a:rPr>
              <a:t>.</a:t>
            </a:r>
            <a:endParaRPr lang="en-IN" dirty="0"/>
          </a:p>
        </p:txBody>
      </p:sp>
      <p:sp>
        <p:nvSpPr>
          <p:cNvPr id="4" name="Content Placeholder 3"/>
          <p:cNvSpPr>
            <a:spLocks noGrp="1"/>
          </p:cNvSpPr>
          <p:nvPr>
            <p:ph idx="1"/>
          </p:nvPr>
        </p:nvSpPr>
        <p:spPr/>
        <p:txBody>
          <a:bodyPr/>
          <a:lstStyle/>
          <a:p>
            <a:endParaRPr lang="en-IN" dirty="0"/>
          </a:p>
        </p:txBody>
      </p:sp>
      <p:sp>
        <p:nvSpPr>
          <p:cNvPr id="6" name="Content Placeholder 2"/>
          <p:cNvSpPr txBox="1"/>
          <p:nvPr/>
        </p:nvSpPr>
        <p:spPr>
          <a:xfrm>
            <a:off x="-1981112" y="2699332"/>
            <a:ext cx="17026131" cy="30694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Line 7"/>
          <p:cNvSpPr>
            <a:spLocks noChangeShapeType="1"/>
          </p:cNvSpPr>
          <p:nvPr/>
        </p:nvSpPr>
        <p:spPr bwMode="auto">
          <a:xfrm flipH="1">
            <a:off x="3733800" y="3886200"/>
            <a:ext cx="1143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86" name="Rectangle 2"/>
          <p:cNvSpPr>
            <a:spLocks noGrp="1" noChangeArrowheads="1"/>
          </p:cNvSpPr>
          <p:nvPr>
            <p:ph type="title"/>
          </p:nvPr>
        </p:nvSpPr>
        <p:spPr>
          <a:xfrm>
            <a:off x="1981200" y="533400"/>
            <a:ext cx="8229600" cy="533400"/>
          </a:xfrm>
        </p:spPr>
        <p:txBody>
          <a:bodyPr/>
          <a:lstStyle/>
          <a:p>
            <a:r>
              <a:rPr lang="en-US" altLang="en-US" sz="2400"/>
              <a:t>Quantum Gates - Hadamard</a:t>
            </a:r>
            <a:endParaRPr lang="en-US" altLang="en-US"/>
          </a:p>
        </p:txBody>
      </p:sp>
      <p:sp>
        <p:nvSpPr>
          <p:cNvPr id="16388" name="Text Box 4"/>
          <p:cNvSpPr txBox="1">
            <a:spLocks noChangeArrowheads="1"/>
          </p:cNvSpPr>
          <p:nvPr/>
        </p:nvSpPr>
        <p:spPr bwMode="auto">
          <a:xfrm>
            <a:off x="2133600" y="1524001"/>
            <a:ext cx="7924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Simplest gate involves one qubit and is called a </a:t>
            </a:r>
            <a:r>
              <a:rPr lang="en-US" altLang="en-US" sz="2400" b="1" i="1">
                <a:solidFill>
                  <a:srgbClr val="000000"/>
                </a:solidFill>
                <a:latin typeface="Times" panose="02020603050405020304" pitchFamily="18" charset="0"/>
              </a:rPr>
              <a:t>Hadamard Gate (</a:t>
            </a:r>
            <a:r>
              <a:rPr lang="en-US" altLang="en-US" sz="2400">
                <a:solidFill>
                  <a:srgbClr val="000000"/>
                </a:solidFill>
                <a:latin typeface="Times" panose="02020603050405020304" pitchFamily="18" charset="0"/>
              </a:rPr>
              <a:t>also known as a square-root of NOT gate.)  Used to put qubits into superposition.</a:t>
            </a:r>
            <a:endParaRPr lang="en-US" altLang="en-US" sz="2400">
              <a:solidFill>
                <a:srgbClr val="000000"/>
              </a:solidFill>
              <a:latin typeface="Times" panose="02020603050405020304" pitchFamily="18" charset="0"/>
            </a:endParaRPr>
          </a:p>
        </p:txBody>
      </p:sp>
      <p:sp>
        <p:nvSpPr>
          <p:cNvPr id="16389" name="Rectangle 5"/>
          <p:cNvSpPr>
            <a:spLocks noChangeArrowheads="1"/>
          </p:cNvSpPr>
          <p:nvPr/>
        </p:nvSpPr>
        <p:spPr bwMode="auto">
          <a:xfrm>
            <a:off x="4876800" y="3581400"/>
            <a:ext cx="5334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0" name="Text Box 6"/>
          <p:cNvSpPr txBox="1">
            <a:spLocks noChangeArrowheads="1"/>
          </p:cNvSpPr>
          <p:nvPr/>
        </p:nvSpPr>
        <p:spPr bwMode="auto">
          <a:xfrm>
            <a:off x="5003800" y="36322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b="1">
                <a:solidFill>
                  <a:srgbClr val="000000"/>
                </a:solidFill>
                <a:latin typeface="Times" panose="02020603050405020304" pitchFamily="18" charset="0"/>
              </a:rPr>
              <a:t>H</a:t>
            </a:r>
            <a:endParaRPr lang="en-US" altLang="en-US" sz="2400">
              <a:solidFill>
                <a:srgbClr val="000000"/>
              </a:solidFill>
              <a:latin typeface="Times" panose="02020603050405020304" pitchFamily="18" charset="0"/>
            </a:endParaRPr>
          </a:p>
        </p:txBody>
      </p:sp>
      <p:sp>
        <p:nvSpPr>
          <p:cNvPr id="16392" name="Line 8"/>
          <p:cNvSpPr>
            <a:spLocks noChangeShapeType="1"/>
          </p:cNvSpPr>
          <p:nvPr/>
        </p:nvSpPr>
        <p:spPr bwMode="auto">
          <a:xfrm flipH="1">
            <a:off x="5410200" y="3886200"/>
            <a:ext cx="1143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3" name="Text Box 9"/>
          <p:cNvSpPr txBox="1">
            <a:spLocks noChangeArrowheads="1"/>
          </p:cNvSpPr>
          <p:nvPr/>
        </p:nvSpPr>
        <p:spPr bwMode="auto">
          <a:xfrm>
            <a:off x="3810000" y="4191001"/>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|0&gt;</a:t>
            </a:r>
            <a:endParaRPr lang="en-US" altLang="en-US" sz="2400">
              <a:solidFill>
                <a:srgbClr val="000000"/>
              </a:solidFill>
              <a:latin typeface="Times" panose="02020603050405020304" pitchFamily="18" charset="0"/>
            </a:endParaRPr>
          </a:p>
        </p:txBody>
      </p:sp>
      <p:sp>
        <p:nvSpPr>
          <p:cNvPr id="16394" name="Text Box 10"/>
          <p:cNvSpPr txBox="1">
            <a:spLocks noChangeArrowheads="1"/>
          </p:cNvSpPr>
          <p:nvPr/>
        </p:nvSpPr>
        <p:spPr bwMode="auto">
          <a:xfrm>
            <a:off x="5638800" y="4191001"/>
            <a:ext cx="990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|0&gt; + |1&gt;</a:t>
            </a:r>
            <a:endParaRPr lang="en-US" altLang="en-US" sz="2400">
              <a:solidFill>
                <a:srgbClr val="000000"/>
              </a:solidFill>
              <a:latin typeface="Times" panose="02020603050405020304" pitchFamily="18" charset="0"/>
            </a:endParaRPr>
          </a:p>
        </p:txBody>
      </p:sp>
      <p:sp>
        <p:nvSpPr>
          <p:cNvPr id="16395" name="Line 11"/>
          <p:cNvSpPr>
            <a:spLocks noChangeShapeType="1"/>
          </p:cNvSpPr>
          <p:nvPr/>
        </p:nvSpPr>
        <p:spPr bwMode="auto">
          <a:xfrm flipV="1">
            <a:off x="4038600" y="3886200"/>
            <a:ext cx="76200" cy="304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6" name="Line 12"/>
          <p:cNvSpPr>
            <a:spLocks noChangeShapeType="1"/>
          </p:cNvSpPr>
          <p:nvPr/>
        </p:nvSpPr>
        <p:spPr bwMode="auto">
          <a:xfrm flipH="1" flipV="1">
            <a:off x="5943600" y="3886200"/>
            <a:ext cx="0" cy="304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7" name="Rectangle 13"/>
          <p:cNvSpPr>
            <a:spLocks noChangeArrowheads="1"/>
          </p:cNvSpPr>
          <p:nvPr/>
        </p:nvSpPr>
        <p:spPr bwMode="auto">
          <a:xfrm>
            <a:off x="6578600" y="3581400"/>
            <a:ext cx="5334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398" name="Text Box 14"/>
          <p:cNvSpPr txBox="1">
            <a:spLocks noChangeArrowheads="1"/>
          </p:cNvSpPr>
          <p:nvPr/>
        </p:nvSpPr>
        <p:spPr bwMode="auto">
          <a:xfrm>
            <a:off x="6705600" y="36322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b="1">
                <a:solidFill>
                  <a:srgbClr val="000000"/>
                </a:solidFill>
                <a:latin typeface="Times" panose="02020603050405020304" pitchFamily="18" charset="0"/>
              </a:rPr>
              <a:t>H</a:t>
            </a:r>
            <a:endParaRPr lang="en-US" altLang="en-US" sz="2400">
              <a:solidFill>
                <a:srgbClr val="000000"/>
              </a:solidFill>
              <a:latin typeface="Times" panose="02020603050405020304" pitchFamily="18" charset="0"/>
            </a:endParaRPr>
          </a:p>
        </p:txBody>
      </p:sp>
      <p:sp>
        <p:nvSpPr>
          <p:cNvPr id="16399" name="Line 15"/>
          <p:cNvSpPr>
            <a:spLocks noChangeShapeType="1"/>
          </p:cNvSpPr>
          <p:nvPr/>
        </p:nvSpPr>
        <p:spPr bwMode="auto">
          <a:xfrm flipH="1">
            <a:off x="7112000" y="3886200"/>
            <a:ext cx="1143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400" name="Line 16"/>
          <p:cNvSpPr>
            <a:spLocks noChangeShapeType="1"/>
          </p:cNvSpPr>
          <p:nvPr/>
        </p:nvSpPr>
        <p:spPr bwMode="auto">
          <a:xfrm flipH="1" flipV="1">
            <a:off x="7797800" y="3886200"/>
            <a:ext cx="127000" cy="304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6401" name="Text Box 17"/>
          <p:cNvSpPr txBox="1">
            <a:spLocks noChangeArrowheads="1"/>
          </p:cNvSpPr>
          <p:nvPr/>
        </p:nvSpPr>
        <p:spPr bwMode="auto">
          <a:xfrm>
            <a:off x="7620000" y="4181476"/>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600" b="1">
                <a:solidFill>
                  <a:srgbClr val="000000"/>
                </a:solidFill>
                <a:latin typeface="Times" panose="02020603050405020304" pitchFamily="18" charset="0"/>
              </a:rPr>
              <a:t>State   |1&gt;</a:t>
            </a:r>
            <a:endParaRPr lang="en-US" altLang="en-US" sz="2400">
              <a:solidFill>
                <a:srgbClr val="000000"/>
              </a:solidFill>
              <a:latin typeface="Times" panose="02020603050405020304" pitchFamily="18" charset="0"/>
            </a:endParaRPr>
          </a:p>
        </p:txBody>
      </p:sp>
      <p:sp>
        <p:nvSpPr>
          <p:cNvPr id="16403" name="Text Box 19"/>
          <p:cNvSpPr txBox="1">
            <a:spLocks noChangeArrowheads="1"/>
          </p:cNvSpPr>
          <p:nvPr/>
        </p:nvSpPr>
        <p:spPr bwMode="auto">
          <a:xfrm>
            <a:off x="3810000" y="5410200"/>
            <a:ext cx="4343400" cy="711200"/>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b="1">
                <a:solidFill>
                  <a:srgbClr val="000000"/>
                </a:solidFill>
                <a:latin typeface="Times" panose="02020603050405020304" pitchFamily="18" charset="0"/>
              </a:rPr>
              <a:t>Note:</a:t>
            </a:r>
            <a:r>
              <a:rPr lang="en-US" altLang="en-US" sz="2000">
                <a:solidFill>
                  <a:srgbClr val="000000"/>
                </a:solidFill>
                <a:latin typeface="Times" panose="02020603050405020304" pitchFamily="18" charset="0"/>
              </a:rPr>
              <a:t> Two Hadamard gates used in succession can be used as a NOT gate</a:t>
            </a:r>
            <a:endParaRPr lang="en-US" altLang="en-US" sz="2400">
              <a:solidFill>
                <a:srgbClr val="000000"/>
              </a:solidFill>
              <a:latin typeface="Times"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NOT gate</a:t>
            </a:r>
            <a:endParaRPr lang="en-US" dirty="0"/>
          </a:p>
        </p:txBody>
      </p:sp>
      <p:sp>
        <p:nvSpPr>
          <p:cNvPr id="3" name="Content Placeholder 2"/>
          <p:cNvSpPr/>
          <p:nvPr>
            <p:ph idx="1"/>
          </p:nvPr>
        </p:nvSpPr>
        <p:spPr/>
        <p:txBody>
          <a:bodyPr/>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Pauli X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quantum computing</a:t>
            </a:r>
            <a:endParaRPr lang="en-US" dirty="0"/>
          </a:p>
        </p:txBody>
      </p:sp>
      <p:sp>
        <p:nvSpPr>
          <p:cNvPr id="4" name="Content Placeholder 3"/>
          <p:cNvSpPr>
            <a:spLocks noGrp="1"/>
          </p:cNvSpPr>
          <p:nvPr>
            <p:ph idx="1"/>
          </p:nvPr>
        </p:nvSpPr>
        <p:spPr/>
        <p:txBody>
          <a:bodyPr/>
          <a:lstStyle/>
          <a:p>
            <a:r>
              <a:rPr lang="en-US" b="0" i="0" dirty="0">
                <a:effectLst/>
                <a:latin typeface="Poppins" panose="00000500000000000000" pitchFamily="2" charset="0"/>
              </a:rPr>
              <a:t>Quantum Computing refers to the use of quantum mechanical phenomena such as </a:t>
            </a:r>
            <a:r>
              <a:rPr lang="en-US" b="1" i="0" dirty="0">
                <a:effectLst/>
                <a:latin typeface="Poppins" panose="00000500000000000000" pitchFamily="2" charset="0"/>
              </a:rPr>
              <a:t>superposition </a:t>
            </a:r>
            <a:r>
              <a:rPr lang="en-US" b="0" i="0" dirty="0">
                <a:effectLst/>
                <a:latin typeface="Poppins" panose="00000500000000000000" pitchFamily="2" charset="0"/>
              </a:rPr>
              <a:t>and </a:t>
            </a:r>
            <a:r>
              <a:rPr lang="en-US" b="1" i="0" dirty="0">
                <a:effectLst/>
                <a:latin typeface="Poppins" panose="00000500000000000000" pitchFamily="2" charset="0"/>
              </a:rPr>
              <a:t>entanglement</a:t>
            </a:r>
            <a:r>
              <a:rPr lang="en-US" b="0" i="0" dirty="0">
                <a:effectLst/>
                <a:latin typeface="Poppins" panose="00000500000000000000" pitchFamily="2" charset="0"/>
              </a:rPr>
              <a:t> to perform computation. To understand quantum phenomena, it’s important to understand </a:t>
            </a:r>
            <a:r>
              <a:rPr lang="en-US" b="1" i="0" dirty="0">
                <a:effectLst/>
                <a:latin typeface="Poppins" panose="00000500000000000000" pitchFamily="2" charset="0"/>
              </a:rPr>
              <a:t>qubit</a:t>
            </a:r>
            <a:r>
              <a:rPr lang="en-US" b="0" i="0" dirty="0">
                <a:effectLst/>
                <a:latin typeface="Poppins" panose="00000500000000000000" pitchFamily="2" charset="0"/>
              </a:rPr>
              <a:t>, the unit of quantum information, and the concepts of superposition and entanglement.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Pauli Y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Pauli Z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 </a:t>
            </a:r>
            <a:r>
              <a:rPr lang="en-IN" dirty="0" err="1"/>
              <a:t>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Controlled Not gate</a:t>
            </a:r>
            <a:endParaRPr lang="en-US"/>
          </a:p>
        </p:txBody>
      </p:sp>
      <p:sp>
        <p:nvSpPr>
          <p:cNvPr id="3" name="Content Placeholder 2"/>
          <p:cNvSpPr/>
          <p:nvPr>
            <p:ph idx="1"/>
          </p:nvPr>
        </p:nvSpPr>
        <p:spPr/>
        <p:txBody>
          <a:bodyPr/>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CNOT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CNOT Gate</a:t>
            </a:r>
            <a:endParaRPr lang="en-IN" dirty="0"/>
          </a:p>
        </p:txBody>
      </p:sp>
      <p:pic>
        <p:nvPicPr>
          <p:cNvPr id="6553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00199" y="1600200"/>
            <a:ext cx="9344025" cy="4453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Toffoli Gate or  CCNOT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i="0" dirty="0">
                <a:solidFill>
                  <a:srgbClr val="111111"/>
                </a:solidFill>
                <a:effectLst/>
                <a:latin typeface="Quattrocento Sans"/>
              </a:rPr>
              <a:t>Toffoli gate =&gt; Quantum equivalent of a universal logic gate</a:t>
            </a:r>
            <a:br>
              <a:rPr lang="en-IN" b="0" i="0" dirty="0">
                <a:solidFill>
                  <a:srgbClr val="111111"/>
                </a:solidFill>
                <a:effectLst/>
                <a:latin typeface="Quattrocento Sans"/>
              </a:rPr>
            </a:br>
            <a:endParaRPr lang="en-IN" dirty="0"/>
          </a:p>
        </p:txBody>
      </p:sp>
      <p:pic>
        <p:nvPicPr>
          <p:cNvPr id="6861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1828800"/>
            <a:ext cx="9164034" cy="4224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Controlled swap gate</a:t>
            </a:r>
            <a:endParaRPr lang="en-IN" dirty="0"/>
          </a:p>
        </p:txBody>
      </p:sp>
      <p:sp>
        <p:nvSpPr>
          <p:cNvPr id="3" name="Content Placeholder 2"/>
          <p:cNvSpPr/>
          <p:nvPr>
            <p:ph idx="1"/>
          </p:nvPr>
        </p:nvSpPr>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533400"/>
            <a:ext cx="8229600" cy="381000"/>
          </a:xfrm>
        </p:spPr>
        <p:txBody>
          <a:bodyPr>
            <a:normAutofit fontScale="90000"/>
          </a:bodyPr>
          <a:lstStyle/>
          <a:p>
            <a:r>
              <a:rPr lang="en-US" altLang="en-US" sz="2400"/>
              <a:t>Introduction</a:t>
            </a:r>
            <a:endParaRPr lang="en-US" altLang="en-US"/>
          </a:p>
        </p:txBody>
      </p:sp>
      <p:sp>
        <p:nvSpPr>
          <p:cNvPr id="49155" name="Text Box 3"/>
          <p:cNvSpPr txBox="1">
            <a:spLocks noChangeArrowheads="1"/>
          </p:cNvSpPr>
          <p:nvPr/>
        </p:nvSpPr>
        <p:spPr bwMode="auto">
          <a:xfrm>
            <a:off x="2057400" y="1143000"/>
            <a:ext cx="61722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 </a:t>
            </a:r>
            <a:r>
              <a:rPr lang="en-US" altLang="en-US" sz="2000" dirty="0">
                <a:solidFill>
                  <a:srgbClr val="000000"/>
                </a:solidFill>
                <a:latin typeface="Times" panose="02020603050405020304" pitchFamily="18" charset="0"/>
              </a:rPr>
              <a:t>“I think I can safely say that nobody understands quantum mechanics” - Feynman</a:t>
            </a:r>
            <a:endParaRPr lang="en-US" altLang="en-US" sz="2000" dirty="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000" dirty="0">
                <a:solidFill>
                  <a:srgbClr val="000000"/>
                </a:solidFill>
                <a:latin typeface="Times" panose="02020603050405020304" pitchFamily="18" charset="0"/>
              </a:rPr>
              <a:t> 1982 - Feynman proposed the idea of creating machines based on the laws of quantum mechanics instead of the laws of classical physics.</a:t>
            </a:r>
            <a:endParaRPr lang="en-US" altLang="en-US" sz="2000" dirty="0">
              <a:solidFill>
                <a:srgbClr val="000000"/>
              </a:solidFill>
              <a:latin typeface="Times" panose="02020603050405020304" pitchFamily="18" charset="0"/>
            </a:endParaRPr>
          </a:p>
        </p:txBody>
      </p:sp>
      <p:pic>
        <p:nvPicPr>
          <p:cNvPr id="491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0" y="1066800"/>
            <a:ext cx="1828800" cy="2444750"/>
          </a:xfrm>
          <a:prstGeom prst="rect">
            <a:avLst/>
          </a:prstGeom>
          <a:noFill/>
          <a:extLst>
            <a:ext uri="{909E8E84-426E-40DD-AFC4-6F175D3DCCD1}">
              <a14:hiddenFill xmlns:a14="http://schemas.microsoft.com/office/drawing/2010/main">
                <a:solidFill>
                  <a:srgbClr val="FFFFFF"/>
                </a:solidFill>
              </a14:hiddenFill>
            </a:ext>
          </a:extLst>
        </p:spPr>
      </p:pic>
      <p:sp>
        <p:nvSpPr>
          <p:cNvPr id="49157" name="Text Box 5"/>
          <p:cNvSpPr txBox="1">
            <a:spLocks noChangeArrowheads="1"/>
          </p:cNvSpPr>
          <p:nvPr/>
        </p:nvSpPr>
        <p:spPr bwMode="auto">
          <a:xfrm>
            <a:off x="1981200" y="2989659"/>
            <a:ext cx="68580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dirty="0">
                <a:solidFill>
                  <a:srgbClr val="000000"/>
                </a:solidFill>
                <a:latin typeface="Times" panose="02020603050405020304" pitchFamily="18" charset="0"/>
              </a:rPr>
              <a:t> </a:t>
            </a:r>
            <a:r>
              <a:rPr lang="en-US" altLang="en-US" dirty="0">
                <a:solidFill>
                  <a:srgbClr val="000000"/>
                </a:solidFill>
                <a:latin typeface="Times" panose="02020603050405020304" pitchFamily="18" charset="0"/>
              </a:rPr>
              <a:t>1985 - David Deutsch developed the quantum </a:t>
            </a:r>
            <a:r>
              <a:rPr lang="en-US" altLang="en-US" dirty="0" err="1">
                <a:solidFill>
                  <a:srgbClr val="000000"/>
                </a:solidFill>
                <a:latin typeface="Times" panose="02020603050405020304" pitchFamily="18" charset="0"/>
              </a:rPr>
              <a:t>turing</a:t>
            </a:r>
            <a:r>
              <a:rPr lang="en-US" altLang="en-US" dirty="0">
                <a:solidFill>
                  <a:srgbClr val="000000"/>
                </a:solidFill>
                <a:latin typeface="Times" panose="02020603050405020304" pitchFamily="18" charset="0"/>
              </a:rPr>
              <a:t> machine, showing that quantum circuits are universal.</a:t>
            </a:r>
            <a:endParaRPr lang="en-US" altLang="en-US" dirty="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dirty="0">
                <a:solidFill>
                  <a:srgbClr val="000000"/>
                </a:solidFill>
                <a:latin typeface="Times" panose="02020603050405020304" pitchFamily="18" charset="0"/>
              </a:rPr>
              <a:t> 1994 - Peter Shor came up with a quantum algorithm to factor very large numbers in polynomial time.</a:t>
            </a:r>
            <a:endParaRPr lang="en-US" altLang="en-US" dirty="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buFont typeface="Wingdings" panose="05000000000000000000" pitchFamily="2" charset="2"/>
              <a:buChar char="§"/>
            </a:pPr>
            <a:r>
              <a:rPr lang="en-US" altLang="en-US" dirty="0">
                <a:solidFill>
                  <a:srgbClr val="000000"/>
                </a:solidFill>
                <a:latin typeface="Times" panose="02020603050405020304" pitchFamily="18" charset="0"/>
              </a:rPr>
              <a:t>1997 - </a:t>
            </a:r>
            <a:r>
              <a:rPr lang="en-US" altLang="en-US" dirty="0" err="1">
                <a:solidFill>
                  <a:srgbClr val="000000"/>
                </a:solidFill>
                <a:latin typeface="Times" panose="02020603050405020304" pitchFamily="18" charset="0"/>
              </a:rPr>
              <a:t>Lov</a:t>
            </a:r>
            <a:r>
              <a:rPr lang="en-US" altLang="en-US" dirty="0">
                <a:solidFill>
                  <a:srgbClr val="000000"/>
                </a:solidFill>
                <a:latin typeface="Times" panose="02020603050405020304" pitchFamily="18" charset="0"/>
              </a:rPr>
              <a:t> Grover develops a quantum search algorithm with O(√N) complexity</a:t>
            </a:r>
            <a:endParaRPr lang="en-US" altLang="en-US" dirty="0">
              <a:solidFill>
                <a:srgbClr val="000000"/>
              </a:solidFill>
              <a:latin typeface="Times"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828800" y="533400"/>
            <a:ext cx="8610600" cy="457200"/>
          </a:xfrm>
        </p:spPr>
        <p:txBody>
          <a:bodyPr>
            <a:normAutofit fontScale="90000"/>
          </a:bodyPr>
          <a:lstStyle/>
          <a:p>
            <a:r>
              <a:rPr lang="en-US" altLang="en-US" sz="2400"/>
              <a:t>Quantum Gates - Controlled Controlled NOT (CCN) </a:t>
            </a:r>
            <a:endParaRPr lang="en-US" altLang="en-US"/>
          </a:p>
        </p:txBody>
      </p:sp>
      <p:sp>
        <p:nvSpPr>
          <p:cNvPr id="19460" name="AutoShape 4"/>
          <p:cNvSpPr>
            <a:spLocks noChangeArrowheads="1"/>
          </p:cNvSpPr>
          <p:nvPr/>
        </p:nvSpPr>
        <p:spPr bwMode="auto">
          <a:xfrm>
            <a:off x="3810000" y="3657600"/>
            <a:ext cx="304800" cy="304800"/>
          </a:xfrm>
          <a:prstGeom prst="flowChartOr">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1" name="Line 5"/>
          <p:cNvSpPr>
            <a:spLocks noChangeShapeType="1"/>
          </p:cNvSpPr>
          <p:nvPr/>
        </p:nvSpPr>
        <p:spPr bwMode="auto">
          <a:xfrm flipH="1">
            <a:off x="2362200" y="3810000"/>
            <a:ext cx="1447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2" name="Line 6"/>
          <p:cNvSpPr>
            <a:spLocks noChangeShapeType="1"/>
          </p:cNvSpPr>
          <p:nvPr/>
        </p:nvSpPr>
        <p:spPr bwMode="auto">
          <a:xfrm flipH="1">
            <a:off x="4114800" y="3810000"/>
            <a:ext cx="1447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3" name="Line 7"/>
          <p:cNvSpPr>
            <a:spLocks noChangeShapeType="1"/>
          </p:cNvSpPr>
          <p:nvPr/>
        </p:nvSpPr>
        <p:spPr bwMode="auto">
          <a:xfrm>
            <a:off x="2362200" y="4724400"/>
            <a:ext cx="3200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4" name="Line 8"/>
          <p:cNvSpPr>
            <a:spLocks noChangeShapeType="1"/>
          </p:cNvSpPr>
          <p:nvPr/>
        </p:nvSpPr>
        <p:spPr bwMode="auto">
          <a:xfrm>
            <a:off x="3962400" y="3962400"/>
            <a:ext cx="0" cy="76200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5" name="Text Box 9"/>
          <p:cNvSpPr txBox="1">
            <a:spLocks noChangeArrowheads="1"/>
          </p:cNvSpPr>
          <p:nvPr/>
        </p:nvSpPr>
        <p:spPr bwMode="auto">
          <a:xfrm>
            <a:off x="2286000" y="35052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 - Target</a:t>
            </a:r>
            <a:endParaRPr lang="en-US" altLang="en-US" sz="1400">
              <a:solidFill>
                <a:srgbClr val="000000"/>
              </a:solidFill>
              <a:latin typeface="Times" panose="02020603050405020304" pitchFamily="18" charset="0"/>
            </a:endParaRPr>
          </a:p>
        </p:txBody>
      </p:sp>
      <p:sp>
        <p:nvSpPr>
          <p:cNvPr id="19466" name="Text Box 10"/>
          <p:cNvSpPr txBox="1">
            <a:spLocks noChangeArrowheads="1"/>
          </p:cNvSpPr>
          <p:nvPr/>
        </p:nvSpPr>
        <p:spPr bwMode="auto">
          <a:xfrm>
            <a:off x="2286000" y="44196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 - Control 1</a:t>
            </a:r>
            <a:endParaRPr lang="en-US" altLang="en-US" sz="1400">
              <a:solidFill>
                <a:srgbClr val="000000"/>
              </a:solidFill>
              <a:latin typeface="Times" panose="02020603050405020304" pitchFamily="18" charset="0"/>
            </a:endParaRPr>
          </a:p>
        </p:txBody>
      </p:sp>
      <p:sp>
        <p:nvSpPr>
          <p:cNvPr id="19467" name="Line 11"/>
          <p:cNvSpPr>
            <a:spLocks noChangeShapeType="1"/>
          </p:cNvSpPr>
          <p:nvPr/>
        </p:nvSpPr>
        <p:spPr bwMode="auto">
          <a:xfrm>
            <a:off x="2362200" y="5638800"/>
            <a:ext cx="3200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68" name="Line 12"/>
          <p:cNvSpPr>
            <a:spLocks noChangeShapeType="1"/>
          </p:cNvSpPr>
          <p:nvPr/>
        </p:nvSpPr>
        <p:spPr bwMode="auto">
          <a:xfrm>
            <a:off x="3962400" y="4724400"/>
            <a:ext cx="0" cy="91440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19470" name="Text Box 14"/>
          <p:cNvSpPr txBox="1">
            <a:spLocks noChangeArrowheads="1"/>
          </p:cNvSpPr>
          <p:nvPr/>
        </p:nvSpPr>
        <p:spPr bwMode="auto">
          <a:xfrm>
            <a:off x="2286000" y="53340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 - Control 2</a:t>
            </a:r>
            <a:endParaRPr lang="en-US" altLang="en-US" sz="1400">
              <a:solidFill>
                <a:srgbClr val="000000"/>
              </a:solidFill>
              <a:latin typeface="Times" panose="02020603050405020304" pitchFamily="18" charset="0"/>
            </a:endParaRPr>
          </a:p>
        </p:txBody>
      </p:sp>
      <p:graphicFrame>
        <p:nvGraphicFramePr>
          <p:cNvPr id="19630" name="Group 174"/>
          <p:cNvGraphicFramePr>
            <a:graphicFrameLocks noGrp="1"/>
          </p:cNvGraphicFramePr>
          <p:nvPr/>
        </p:nvGraphicFramePr>
        <p:xfrm>
          <a:off x="7010400" y="3160714"/>
          <a:ext cx="2895600" cy="2860678"/>
        </p:xfrm>
        <a:graphic>
          <a:graphicData uri="http://schemas.openxmlformats.org/drawingml/2006/table">
            <a:tbl>
              <a:tblPr/>
              <a:tblGrid>
                <a:gridCol w="482600"/>
                <a:gridCol w="482600"/>
                <a:gridCol w="482600"/>
                <a:gridCol w="482600"/>
                <a:gridCol w="482600"/>
                <a:gridCol w="482600"/>
              </a:tblGrid>
              <a:tr h="0">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A</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B   </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C</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A’</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B’</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C’</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sp>
        <p:nvSpPr>
          <p:cNvPr id="19504" name="Text Box 48"/>
          <p:cNvSpPr txBox="1">
            <a:spLocks noChangeArrowheads="1"/>
          </p:cNvSpPr>
          <p:nvPr/>
        </p:nvSpPr>
        <p:spPr bwMode="auto">
          <a:xfrm flipH="1">
            <a:off x="7391401" y="2838450"/>
            <a:ext cx="663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Input</a:t>
            </a:r>
            <a:endParaRPr lang="en-US" altLang="en-US" sz="2400">
              <a:solidFill>
                <a:srgbClr val="000000"/>
              </a:solidFill>
              <a:latin typeface="Times" panose="02020603050405020304" pitchFamily="18" charset="0"/>
            </a:endParaRPr>
          </a:p>
        </p:txBody>
      </p:sp>
      <p:sp>
        <p:nvSpPr>
          <p:cNvPr id="19505" name="Text Box 49"/>
          <p:cNvSpPr txBox="1">
            <a:spLocks noChangeArrowheads="1"/>
          </p:cNvSpPr>
          <p:nvPr/>
        </p:nvSpPr>
        <p:spPr bwMode="auto">
          <a:xfrm flipH="1">
            <a:off x="8763000" y="28194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Output</a:t>
            </a:r>
            <a:endParaRPr lang="en-US" altLang="en-US" sz="2400">
              <a:solidFill>
                <a:srgbClr val="000000"/>
              </a:solidFill>
              <a:latin typeface="Times" panose="02020603050405020304" pitchFamily="18" charset="0"/>
            </a:endParaRPr>
          </a:p>
        </p:txBody>
      </p:sp>
      <p:sp>
        <p:nvSpPr>
          <p:cNvPr id="19621" name="Text Box 165"/>
          <p:cNvSpPr txBox="1">
            <a:spLocks noChangeArrowheads="1"/>
          </p:cNvSpPr>
          <p:nvPr/>
        </p:nvSpPr>
        <p:spPr bwMode="auto">
          <a:xfrm>
            <a:off x="5334001" y="34861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a:t>
            </a:r>
            <a:endParaRPr lang="en-US" altLang="en-US" sz="1400">
              <a:solidFill>
                <a:srgbClr val="000000"/>
              </a:solidFill>
              <a:latin typeface="Times" panose="02020603050405020304" pitchFamily="18" charset="0"/>
            </a:endParaRPr>
          </a:p>
        </p:txBody>
      </p:sp>
      <p:sp>
        <p:nvSpPr>
          <p:cNvPr id="19622" name="Text Box 166"/>
          <p:cNvSpPr txBox="1">
            <a:spLocks noChangeArrowheads="1"/>
          </p:cNvSpPr>
          <p:nvPr/>
        </p:nvSpPr>
        <p:spPr bwMode="auto">
          <a:xfrm>
            <a:off x="5334001" y="44005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a:t>
            </a:r>
            <a:endParaRPr lang="en-US" altLang="en-US" sz="1400">
              <a:solidFill>
                <a:srgbClr val="000000"/>
              </a:solidFill>
              <a:latin typeface="Times" panose="02020603050405020304" pitchFamily="18" charset="0"/>
            </a:endParaRPr>
          </a:p>
        </p:txBody>
      </p:sp>
      <p:sp>
        <p:nvSpPr>
          <p:cNvPr id="19623" name="Text Box 167"/>
          <p:cNvSpPr txBox="1">
            <a:spLocks noChangeArrowheads="1"/>
          </p:cNvSpPr>
          <p:nvPr/>
        </p:nvSpPr>
        <p:spPr bwMode="auto">
          <a:xfrm>
            <a:off x="5334001" y="53149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a:t>
            </a:r>
            <a:endParaRPr lang="en-US" altLang="en-US" sz="1400">
              <a:solidFill>
                <a:srgbClr val="000000"/>
              </a:solidFill>
              <a:latin typeface="Times" panose="02020603050405020304" pitchFamily="18" charset="0"/>
            </a:endParaRPr>
          </a:p>
        </p:txBody>
      </p:sp>
      <p:sp>
        <p:nvSpPr>
          <p:cNvPr id="19624" name="Rectangle 168"/>
          <p:cNvSpPr>
            <a:spLocks noChangeArrowheads="1"/>
          </p:cNvSpPr>
          <p:nvPr/>
        </p:nvSpPr>
        <p:spPr bwMode="auto">
          <a:xfrm>
            <a:off x="2209801" y="1327151"/>
            <a:ext cx="75723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A gate which operates on three qubits is called a </a:t>
            </a:r>
            <a:r>
              <a:rPr lang="en-US" altLang="en-US" sz="2400" b="1" i="1">
                <a:solidFill>
                  <a:srgbClr val="000000"/>
                </a:solidFill>
                <a:latin typeface="Times" panose="02020603050405020304" pitchFamily="18" charset="0"/>
              </a:rPr>
              <a:t>Controlled Controlled NOT (CCN) Gate.  </a:t>
            </a:r>
            <a:r>
              <a:rPr lang="en-US" altLang="en-US" sz="2400">
                <a:solidFill>
                  <a:srgbClr val="000000"/>
                </a:solidFill>
                <a:latin typeface="Times" panose="02020603050405020304" pitchFamily="18" charset="0"/>
              </a:rPr>
              <a:t>Iff the bits on both of the control lines is 1,then the target bit is inverted.</a:t>
            </a:r>
            <a:r>
              <a:rPr lang="en-US" altLang="en-US" sz="2400" b="1" i="1">
                <a:solidFill>
                  <a:srgbClr val="000000"/>
                </a:solidFill>
                <a:latin typeface="Times" panose="02020603050405020304" pitchFamily="18" charset="0"/>
              </a:rPr>
              <a:t>   </a:t>
            </a:r>
            <a:endParaRPr lang="en-US" altLang="en-US" sz="2400">
              <a:solidFill>
                <a:srgbClr val="000000"/>
              </a:solidFill>
              <a:latin typeface="Times"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FANout</a:t>
            </a:r>
            <a:endParaRPr lang="en-IN" dirty="0"/>
          </a:p>
        </p:txBody>
      </p:sp>
      <p:pic>
        <p:nvPicPr>
          <p:cNvPr id="6963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1757363"/>
            <a:ext cx="9492646" cy="4043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133600" y="533400"/>
            <a:ext cx="8229600" cy="457200"/>
          </a:xfrm>
        </p:spPr>
        <p:txBody>
          <a:bodyPr/>
          <a:lstStyle/>
          <a:p>
            <a:r>
              <a:rPr lang="en-US" altLang="en-US" sz="2400"/>
              <a:t>A Universal Quantum Computer</a:t>
            </a:r>
            <a:endParaRPr lang="en-US" altLang="en-US"/>
          </a:p>
        </p:txBody>
      </p:sp>
      <p:sp>
        <p:nvSpPr>
          <p:cNvPr id="21508" name="Text Box 4"/>
          <p:cNvSpPr txBox="1">
            <a:spLocks noChangeArrowheads="1"/>
          </p:cNvSpPr>
          <p:nvPr/>
        </p:nvSpPr>
        <p:spPr bwMode="auto">
          <a:xfrm>
            <a:off x="2209800" y="1219201"/>
            <a:ext cx="777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The CCN gate has been shown to be a </a:t>
            </a:r>
            <a:r>
              <a:rPr lang="en-US" altLang="en-US" sz="2400" b="1" i="1">
                <a:solidFill>
                  <a:srgbClr val="000000"/>
                </a:solidFill>
                <a:latin typeface="Times" panose="02020603050405020304" pitchFamily="18" charset="0"/>
              </a:rPr>
              <a:t>universal </a:t>
            </a:r>
            <a:r>
              <a:rPr lang="en-US" altLang="en-US" sz="2400">
                <a:solidFill>
                  <a:srgbClr val="000000"/>
                </a:solidFill>
                <a:latin typeface="Times" panose="02020603050405020304" pitchFamily="18" charset="0"/>
              </a:rPr>
              <a:t>reversible logic gate as it can be used as a NAND gate.</a:t>
            </a:r>
            <a:endParaRPr lang="en-US" altLang="en-US" sz="2400">
              <a:solidFill>
                <a:srgbClr val="000000"/>
              </a:solidFill>
              <a:latin typeface="Times" panose="02020603050405020304" pitchFamily="18" charset="0"/>
            </a:endParaRPr>
          </a:p>
        </p:txBody>
      </p:sp>
      <p:sp>
        <p:nvSpPr>
          <p:cNvPr id="21509" name="AutoShape 5"/>
          <p:cNvSpPr>
            <a:spLocks noChangeArrowheads="1"/>
          </p:cNvSpPr>
          <p:nvPr/>
        </p:nvSpPr>
        <p:spPr bwMode="auto">
          <a:xfrm>
            <a:off x="3810000" y="2819400"/>
            <a:ext cx="304800" cy="304800"/>
          </a:xfrm>
          <a:prstGeom prst="flowChartOr">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0" name="Line 6"/>
          <p:cNvSpPr>
            <a:spLocks noChangeShapeType="1"/>
          </p:cNvSpPr>
          <p:nvPr/>
        </p:nvSpPr>
        <p:spPr bwMode="auto">
          <a:xfrm flipH="1">
            <a:off x="2362200" y="2971800"/>
            <a:ext cx="1447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1" name="Line 7"/>
          <p:cNvSpPr>
            <a:spLocks noChangeShapeType="1"/>
          </p:cNvSpPr>
          <p:nvPr/>
        </p:nvSpPr>
        <p:spPr bwMode="auto">
          <a:xfrm flipH="1">
            <a:off x="4114800" y="2971800"/>
            <a:ext cx="1447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2" name="Line 8"/>
          <p:cNvSpPr>
            <a:spLocks noChangeShapeType="1"/>
          </p:cNvSpPr>
          <p:nvPr/>
        </p:nvSpPr>
        <p:spPr bwMode="auto">
          <a:xfrm>
            <a:off x="2362200" y="3886200"/>
            <a:ext cx="3200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3" name="Line 9"/>
          <p:cNvSpPr>
            <a:spLocks noChangeShapeType="1"/>
          </p:cNvSpPr>
          <p:nvPr/>
        </p:nvSpPr>
        <p:spPr bwMode="auto">
          <a:xfrm>
            <a:off x="3962400" y="3124200"/>
            <a:ext cx="0" cy="76200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4" name="Text Box 10"/>
          <p:cNvSpPr txBox="1">
            <a:spLocks noChangeArrowheads="1"/>
          </p:cNvSpPr>
          <p:nvPr/>
        </p:nvSpPr>
        <p:spPr bwMode="auto">
          <a:xfrm>
            <a:off x="2286000" y="26670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 - Target</a:t>
            </a:r>
            <a:endParaRPr lang="en-US" altLang="en-US" sz="1400">
              <a:solidFill>
                <a:srgbClr val="000000"/>
              </a:solidFill>
              <a:latin typeface="Times" panose="02020603050405020304" pitchFamily="18" charset="0"/>
            </a:endParaRPr>
          </a:p>
        </p:txBody>
      </p:sp>
      <p:sp>
        <p:nvSpPr>
          <p:cNvPr id="21515" name="Text Box 11"/>
          <p:cNvSpPr txBox="1">
            <a:spLocks noChangeArrowheads="1"/>
          </p:cNvSpPr>
          <p:nvPr/>
        </p:nvSpPr>
        <p:spPr bwMode="auto">
          <a:xfrm>
            <a:off x="2286000" y="35814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 - Control 1</a:t>
            </a:r>
            <a:endParaRPr lang="en-US" altLang="en-US" sz="1400">
              <a:solidFill>
                <a:srgbClr val="000000"/>
              </a:solidFill>
              <a:latin typeface="Times" panose="02020603050405020304" pitchFamily="18" charset="0"/>
            </a:endParaRPr>
          </a:p>
        </p:txBody>
      </p:sp>
      <p:sp>
        <p:nvSpPr>
          <p:cNvPr id="21516" name="Line 12"/>
          <p:cNvSpPr>
            <a:spLocks noChangeShapeType="1"/>
          </p:cNvSpPr>
          <p:nvPr/>
        </p:nvSpPr>
        <p:spPr bwMode="auto">
          <a:xfrm>
            <a:off x="2362200" y="4800600"/>
            <a:ext cx="3200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7" name="Line 13"/>
          <p:cNvSpPr>
            <a:spLocks noChangeShapeType="1"/>
          </p:cNvSpPr>
          <p:nvPr/>
        </p:nvSpPr>
        <p:spPr bwMode="auto">
          <a:xfrm>
            <a:off x="3962400" y="3886200"/>
            <a:ext cx="0" cy="914400"/>
          </a:xfrm>
          <a:prstGeom prst="line">
            <a:avLst/>
          </a:prstGeom>
          <a:noFill/>
          <a:ln w="9525">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IN" sz="2400">
              <a:solidFill>
                <a:srgbClr val="000000"/>
              </a:solidFill>
              <a:latin typeface="Times" panose="02020603050405020304" pitchFamily="18" charset="0"/>
            </a:endParaRPr>
          </a:p>
        </p:txBody>
      </p:sp>
      <p:sp>
        <p:nvSpPr>
          <p:cNvPr id="21518" name="Text Box 14"/>
          <p:cNvSpPr txBox="1">
            <a:spLocks noChangeArrowheads="1"/>
          </p:cNvSpPr>
          <p:nvPr/>
        </p:nvSpPr>
        <p:spPr bwMode="auto">
          <a:xfrm>
            <a:off x="2286000" y="44958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 - Control 2</a:t>
            </a:r>
            <a:endParaRPr lang="en-US" altLang="en-US" sz="1400">
              <a:solidFill>
                <a:srgbClr val="000000"/>
              </a:solidFill>
              <a:latin typeface="Times" panose="02020603050405020304" pitchFamily="18" charset="0"/>
            </a:endParaRPr>
          </a:p>
        </p:txBody>
      </p:sp>
      <p:graphicFrame>
        <p:nvGraphicFramePr>
          <p:cNvPr id="21599" name="Group 95"/>
          <p:cNvGraphicFramePr>
            <a:graphicFrameLocks noGrp="1"/>
          </p:cNvGraphicFramePr>
          <p:nvPr/>
        </p:nvGraphicFramePr>
        <p:xfrm>
          <a:off x="7086600" y="2932114"/>
          <a:ext cx="2895600" cy="2860678"/>
        </p:xfrm>
        <a:graphic>
          <a:graphicData uri="http://schemas.openxmlformats.org/drawingml/2006/table">
            <a:tbl>
              <a:tblPr/>
              <a:tblGrid>
                <a:gridCol w="482600"/>
                <a:gridCol w="482600"/>
                <a:gridCol w="482600"/>
                <a:gridCol w="482600"/>
                <a:gridCol w="482600"/>
                <a:gridCol w="482600"/>
              </a:tblGrid>
              <a:tr h="0">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A</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B   </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C</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A’</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B’</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C’</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20675">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19088">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0</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SzPct val="75000"/>
                        <a:buFont typeface="Wingdings" panose="05000000000000000000" pitchFamily="2" charset="2"/>
                        <a:defRPr sz="2600">
                          <a:solidFill>
                            <a:schemeClr val="tx1"/>
                          </a:solidFill>
                          <a:latin typeface="Times New Roman" panose="02020603050405020304" charset="0"/>
                        </a:defRPr>
                      </a:lvl1pPr>
                      <a:lvl2pPr>
                        <a:spcBef>
                          <a:spcPct val="20000"/>
                        </a:spcBef>
                        <a:buClr>
                          <a:schemeClr val="accent2"/>
                        </a:buClr>
                        <a:buSzPct val="80000"/>
                        <a:buFont typeface="Wingdings" panose="05000000000000000000" pitchFamily="2" charset="2"/>
                        <a:defRPr>
                          <a:solidFill>
                            <a:schemeClr val="tx1"/>
                          </a:solidFill>
                          <a:latin typeface="Arial Black" panose="020B0A040201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Times New Roman" panose="02020603050405020304" charset="0"/>
                        </a:defRPr>
                      </a:lvl3pPr>
                      <a:lvl4pPr>
                        <a:spcBef>
                          <a:spcPct val="20000"/>
                        </a:spcBef>
                        <a:buClr>
                          <a:schemeClr val="accent2"/>
                        </a:buClr>
                        <a:buSzPct val="70000"/>
                        <a:buFont typeface="Wingdings" panose="05000000000000000000" pitchFamily="2" charset="2"/>
                        <a:defRPr sz="1600">
                          <a:solidFill>
                            <a:schemeClr val="tx1"/>
                          </a:solidFill>
                          <a:latin typeface="Arial Black" panose="020B0A04020102020204" pitchFamily="34" charset="0"/>
                        </a:defRPr>
                      </a:lvl4pPr>
                      <a:lvl5pPr>
                        <a:spcBef>
                          <a:spcPct val="20000"/>
                        </a:spcBef>
                        <a:buClr>
                          <a:schemeClr val="accent1"/>
                        </a:buClr>
                        <a:buFont typeface="Wingdings" panose="05000000000000000000" pitchFamily="2" charset="2"/>
                        <a:defRPr>
                          <a:solidFill>
                            <a:schemeClr val="tx1"/>
                          </a:solidFill>
                          <a:latin typeface="Times New Roman" panose="02020603050405020304" charset="0"/>
                        </a:defRPr>
                      </a:lvl5pPr>
                      <a:lvl6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6pPr>
                      <a:lvl7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7pPr>
                      <a:lvl8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8pPr>
                      <a:lvl9pPr fontAlgn="base">
                        <a:spcBef>
                          <a:spcPct val="20000"/>
                        </a:spcBef>
                        <a:spcAft>
                          <a:spcPct val="0"/>
                        </a:spcAft>
                        <a:buClr>
                          <a:schemeClr val="accent1"/>
                        </a:buClr>
                        <a:buFont typeface="Wingdings" panose="05000000000000000000" pitchFamily="2" charset="2"/>
                        <a:defRPr>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altLang="en-US" sz="1400" b="1" i="0" u="none" strike="noStrike" cap="none" normalizeH="0" baseline="0">
                          <a:ln>
                            <a:noFill/>
                          </a:ln>
                          <a:solidFill>
                            <a:schemeClr val="tx1"/>
                          </a:solidFill>
                          <a:effectLst/>
                          <a:latin typeface="Times New Roman" panose="02020603050405020304" charset="0"/>
                        </a:rPr>
                        <a:t>1</a:t>
                      </a:r>
                      <a:endParaRPr kumimoji="0" lang="en-US" altLang="en-US" sz="1400" b="1" i="0" u="none" strike="noStrike" cap="none" normalizeH="0" baseline="0">
                        <a:ln>
                          <a:noFill/>
                        </a:ln>
                        <a:solidFill>
                          <a:schemeClr val="tx1"/>
                        </a:solidFill>
                        <a:effectLst/>
                        <a:latin typeface="Times New Roman" panose="02020603050405020304" charset="0"/>
                      </a:endParaRP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sp>
        <p:nvSpPr>
          <p:cNvPr id="21589" name="Text Box 85"/>
          <p:cNvSpPr txBox="1">
            <a:spLocks noChangeArrowheads="1"/>
          </p:cNvSpPr>
          <p:nvPr/>
        </p:nvSpPr>
        <p:spPr bwMode="auto">
          <a:xfrm flipH="1">
            <a:off x="7467601" y="2609850"/>
            <a:ext cx="663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Input</a:t>
            </a:r>
            <a:endParaRPr lang="en-US" altLang="en-US" sz="2400">
              <a:solidFill>
                <a:srgbClr val="000000"/>
              </a:solidFill>
              <a:latin typeface="Times" panose="02020603050405020304" pitchFamily="18" charset="0"/>
            </a:endParaRPr>
          </a:p>
        </p:txBody>
      </p:sp>
      <p:sp>
        <p:nvSpPr>
          <p:cNvPr id="21590" name="Text Box 86"/>
          <p:cNvSpPr txBox="1">
            <a:spLocks noChangeArrowheads="1"/>
          </p:cNvSpPr>
          <p:nvPr/>
        </p:nvSpPr>
        <p:spPr bwMode="auto">
          <a:xfrm flipH="1">
            <a:off x="8839200" y="25908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Output</a:t>
            </a:r>
            <a:endParaRPr lang="en-US" altLang="en-US" sz="2400">
              <a:solidFill>
                <a:srgbClr val="000000"/>
              </a:solidFill>
              <a:latin typeface="Times" panose="02020603050405020304" pitchFamily="18" charset="0"/>
            </a:endParaRPr>
          </a:p>
        </p:txBody>
      </p:sp>
      <p:sp>
        <p:nvSpPr>
          <p:cNvPr id="21591" name="Text Box 87"/>
          <p:cNvSpPr txBox="1">
            <a:spLocks noChangeArrowheads="1"/>
          </p:cNvSpPr>
          <p:nvPr/>
        </p:nvSpPr>
        <p:spPr bwMode="auto">
          <a:xfrm>
            <a:off x="5334001" y="26479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A’</a:t>
            </a:r>
            <a:endParaRPr lang="en-US" altLang="en-US" sz="1400">
              <a:solidFill>
                <a:srgbClr val="000000"/>
              </a:solidFill>
              <a:latin typeface="Times" panose="02020603050405020304" pitchFamily="18" charset="0"/>
            </a:endParaRPr>
          </a:p>
        </p:txBody>
      </p:sp>
      <p:sp>
        <p:nvSpPr>
          <p:cNvPr id="21592" name="Text Box 88"/>
          <p:cNvSpPr txBox="1">
            <a:spLocks noChangeArrowheads="1"/>
          </p:cNvSpPr>
          <p:nvPr/>
        </p:nvSpPr>
        <p:spPr bwMode="auto">
          <a:xfrm>
            <a:off x="5334001" y="35623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B’</a:t>
            </a:r>
            <a:endParaRPr lang="en-US" altLang="en-US" sz="1400">
              <a:solidFill>
                <a:srgbClr val="000000"/>
              </a:solidFill>
              <a:latin typeface="Times" panose="02020603050405020304" pitchFamily="18" charset="0"/>
            </a:endParaRPr>
          </a:p>
        </p:txBody>
      </p:sp>
      <p:sp>
        <p:nvSpPr>
          <p:cNvPr id="21593" name="Text Box 89"/>
          <p:cNvSpPr txBox="1">
            <a:spLocks noChangeArrowheads="1"/>
          </p:cNvSpPr>
          <p:nvPr/>
        </p:nvSpPr>
        <p:spPr bwMode="auto">
          <a:xfrm>
            <a:off x="5334001" y="4476750"/>
            <a:ext cx="473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1400" b="1">
                <a:solidFill>
                  <a:srgbClr val="000000"/>
                </a:solidFill>
                <a:latin typeface="Times" panose="02020603050405020304" pitchFamily="18" charset="0"/>
              </a:rPr>
              <a:t>C’</a:t>
            </a:r>
            <a:endParaRPr lang="en-US" altLang="en-US" sz="1400">
              <a:solidFill>
                <a:srgbClr val="000000"/>
              </a:solidFill>
              <a:latin typeface="Times" panose="02020603050405020304" pitchFamily="18" charset="0"/>
            </a:endParaRPr>
          </a:p>
        </p:txBody>
      </p:sp>
      <p:sp>
        <p:nvSpPr>
          <p:cNvPr id="21600" name="Text Box 96"/>
          <p:cNvSpPr txBox="1">
            <a:spLocks noChangeArrowheads="1"/>
          </p:cNvSpPr>
          <p:nvPr/>
        </p:nvSpPr>
        <p:spPr bwMode="auto">
          <a:xfrm>
            <a:off x="1905000" y="5613400"/>
            <a:ext cx="4495800" cy="711200"/>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000">
                <a:solidFill>
                  <a:srgbClr val="000000"/>
                </a:solidFill>
                <a:latin typeface="Times" panose="02020603050405020304" pitchFamily="18" charset="0"/>
              </a:rPr>
              <a:t>When our target input is 1, our target output is a result of a NAND of B and C.</a:t>
            </a:r>
            <a:endParaRPr lang="en-US" altLang="en-US" sz="2400">
              <a:solidFill>
                <a:srgbClr val="000000"/>
              </a:solidFill>
              <a:latin typeface="Times"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1"/>
          </p:nvPr>
        </p:nvSpPr>
        <p:spPr/>
        <p:txBody>
          <a:bodyPr/>
          <a:lstStyle/>
          <a:p>
            <a:r>
              <a:rPr lang="en-US" altLang="en-US"/>
              <a:t>Advanced Computer Architecture Laboratory</a:t>
            </a:r>
            <a:endParaRPr lang="en-US" altLang="en-US"/>
          </a:p>
        </p:txBody>
      </p:sp>
      <p:sp>
        <p:nvSpPr>
          <p:cNvPr id="830466" name="Rectangle 2"/>
          <p:cNvSpPr>
            <a:spLocks noChangeArrowheads="1"/>
          </p:cNvSpPr>
          <p:nvPr/>
        </p:nvSpPr>
        <p:spPr bwMode="auto">
          <a:xfrm>
            <a:off x="2209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3600">
                <a:solidFill>
                  <a:schemeClr val="tx2"/>
                </a:solidFill>
                <a:latin typeface="Helvetica" panose="020B0604020202020204" pitchFamily="34" charset="0"/>
              </a:defRPr>
            </a:lvl1pPr>
            <a:lvl2pPr algn="ctr">
              <a:spcBef>
                <a:spcPct val="0"/>
              </a:spcBef>
              <a:defRPr sz="3600">
                <a:solidFill>
                  <a:schemeClr val="tx2"/>
                </a:solidFill>
                <a:latin typeface="Helvetica" panose="020B0604020202020204" pitchFamily="34" charset="0"/>
              </a:defRPr>
            </a:lvl2pPr>
            <a:lvl3pPr algn="ctr">
              <a:spcBef>
                <a:spcPct val="0"/>
              </a:spcBef>
              <a:defRPr sz="3600">
                <a:solidFill>
                  <a:schemeClr val="tx2"/>
                </a:solidFill>
                <a:latin typeface="Helvetica" panose="020B0604020202020204" pitchFamily="34" charset="0"/>
              </a:defRPr>
            </a:lvl3pPr>
            <a:lvl4pPr algn="ctr">
              <a:spcBef>
                <a:spcPct val="0"/>
              </a:spcBef>
              <a:defRPr sz="3600">
                <a:solidFill>
                  <a:schemeClr val="tx2"/>
                </a:solidFill>
                <a:latin typeface="Helvetica" panose="020B0604020202020204" pitchFamily="34" charset="0"/>
              </a:defRPr>
            </a:lvl4pPr>
            <a:lvl5pPr algn="ctr">
              <a:spcBef>
                <a:spcPct val="0"/>
              </a:spcBef>
              <a:defRPr sz="3600">
                <a:solidFill>
                  <a:schemeClr val="tx2"/>
                </a:solidFill>
                <a:latin typeface="Helvetica" panose="020B0604020202020204" pitchFamily="34" charset="0"/>
              </a:defRPr>
            </a:lvl5pPr>
            <a:lvl6pPr marL="457200" algn="ctr" eaLnBrk="0" fontAlgn="base" hangingPunct="0">
              <a:spcBef>
                <a:spcPct val="0"/>
              </a:spcBef>
              <a:spcAft>
                <a:spcPct val="0"/>
              </a:spcAft>
              <a:defRPr sz="3600">
                <a:solidFill>
                  <a:schemeClr val="tx2"/>
                </a:solidFill>
                <a:latin typeface="Helvetica" panose="020B0604020202020204" pitchFamily="34" charset="0"/>
              </a:defRPr>
            </a:lvl6pPr>
            <a:lvl7pPr marL="914400" algn="ctr" eaLnBrk="0" fontAlgn="base" hangingPunct="0">
              <a:spcBef>
                <a:spcPct val="0"/>
              </a:spcBef>
              <a:spcAft>
                <a:spcPct val="0"/>
              </a:spcAft>
              <a:defRPr sz="3600">
                <a:solidFill>
                  <a:schemeClr val="tx2"/>
                </a:solidFill>
                <a:latin typeface="Helvetica" panose="020B0604020202020204" pitchFamily="34" charset="0"/>
              </a:defRPr>
            </a:lvl7pPr>
            <a:lvl8pPr marL="1371600" algn="ctr" eaLnBrk="0" fontAlgn="base" hangingPunct="0">
              <a:spcBef>
                <a:spcPct val="0"/>
              </a:spcBef>
              <a:spcAft>
                <a:spcPct val="0"/>
              </a:spcAft>
              <a:defRPr sz="3600">
                <a:solidFill>
                  <a:schemeClr val="tx2"/>
                </a:solidFill>
                <a:latin typeface="Helvetica" panose="020B0604020202020204" pitchFamily="34" charset="0"/>
              </a:defRPr>
            </a:lvl8pPr>
            <a:lvl9pPr marL="1828800" algn="ctr" eaLnBrk="0" fontAlgn="base" hangingPunct="0">
              <a:spcBef>
                <a:spcPct val="0"/>
              </a:spcBef>
              <a:spcAft>
                <a:spcPct val="0"/>
              </a:spcAft>
              <a:defRPr sz="3600">
                <a:solidFill>
                  <a:schemeClr val="tx2"/>
                </a:solidFill>
                <a:latin typeface="Helvetica" panose="020B0604020202020204" pitchFamily="34" charset="0"/>
              </a:defRPr>
            </a:lvl9pPr>
          </a:lstStyle>
          <a:p>
            <a:pPr>
              <a:buClrTx/>
              <a:buFontTx/>
              <a:buNone/>
            </a:pPr>
            <a:r>
              <a:rPr lang="en-US" altLang="en-US"/>
              <a:t>Quantum Circuits</a:t>
            </a:r>
            <a:endParaRPr lang="en-US" altLang="en-US"/>
          </a:p>
        </p:txBody>
      </p:sp>
      <p:sp>
        <p:nvSpPr>
          <p:cNvPr id="830467" name="Rectangle 3"/>
          <p:cNvSpPr>
            <a:spLocks noChangeArrowheads="1"/>
          </p:cNvSpPr>
          <p:nvPr/>
        </p:nvSpPr>
        <p:spPr bwMode="auto">
          <a:xfrm>
            <a:off x="2630489" y="1597026"/>
            <a:ext cx="7234237"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buSzPct val="125000"/>
              <a:defRPr sz="2800">
                <a:solidFill>
                  <a:schemeClr val="tx1"/>
                </a:solidFill>
                <a:latin typeface="Times" panose="02020603050405020304" pitchFamily="18" charset="0"/>
              </a:defRPr>
            </a:lvl1pPr>
            <a:lvl2pPr marL="742950" indent="-285750">
              <a:buChar char="&gt;"/>
              <a:defRPr sz="2400">
                <a:solidFill>
                  <a:schemeClr val="tx1"/>
                </a:solidFill>
                <a:latin typeface="Times" panose="02020603050405020304" pitchFamily="18" charset="0"/>
              </a:defRPr>
            </a:lvl2pPr>
            <a:lvl3pPr marL="1143000" indent="-228600">
              <a:buSzPct val="150000"/>
              <a:buChar char="-"/>
              <a:defRPr sz="2000">
                <a:solidFill>
                  <a:schemeClr val="tx1"/>
                </a:solidFill>
                <a:latin typeface="Times" panose="02020603050405020304" pitchFamily="18" charset="0"/>
              </a:defRPr>
            </a:lvl3pPr>
            <a:lvl4pPr marL="1600200" indent="-228600">
              <a:buChar char="–"/>
              <a:defRPr sz="2000">
                <a:solidFill>
                  <a:schemeClr val="tx1"/>
                </a:solidFill>
                <a:latin typeface="Times" panose="02020603050405020304" pitchFamily="18" charset="0"/>
              </a:defRPr>
            </a:lvl4pPr>
            <a:lvl5pPr marL="2057400" indent="-228600">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r>
              <a:rPr lang="en-US" altLang="en-US" sz="2400" b="1"/>
              <a:t>Half Adder</a:t>
            </a:r>
            <a:r>
              <a:rPr lang="en-US" altLang="en-US" sz="2400" baseline="-25000"/>
              <a:t>: </a:t>
            </a:r>
            <a:r>
              <a:rPr lang="en-US" altLang="en-US" sz="2400"/>
              <a:t>Specific (reduced) design</a:t>
            </a:r>
            <a:endParaRPr lang="en-US" altLang="en-US" sz="2400"/>
          </a:p>
        </p:txBody>
      </p:sp>
      <p:sp>
        <p:nvSpPr>
          <p:cNvPr id="830469" name="Text Box 5"/>
          <p:cNvSpPr txBox="1">
            <a:spLocks noChangeArrowheads="1"/>
          </p:cNvSpPr>
          <p:nvPr/>
        </p:nvSpPr>
        <p:spPr bwMode="auto">
          <a:xfrm>
            <a:off x="3743325" y="2670175"/>
            <a:ext cx="655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1</a:t>
            </a:r>
            <a:r>
              <a:rPr lang="en-US" altLang="en-US" sz="2200">
                <a:sym typeface="Symbol" panose="05050102010706020507" pitchFamily="18" charset="2"/>
              </a:rPr>
              <a:t></a:t>
            </a:r>
            <a:endParaRPr lang="en-US" altLang="en-US"/>
          </a:p>
        </p:txBody>
      </p:sp>
      <p:sp>
        <p:nvSpPr>
          <p:cNvPr id="830471" name="Line 7"/>
          <p:cNvSpPr>
            <a:spLocks noChangeShapeType="1"/>
          </p:cNvSpPr>
          <p:nvPr/>
        </p:nvSpPr>
        <p:spPr bwMode="auto">
          <a:xfrm>
            <a:off x="4359276" y="2889250"/>
            <a:ext cx="259397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2" name="Line 8"/>
          <p:cNvSpPr>
            <a:spLocks noChangeShapeType="1"/>
          </p:cNvSpPr>
          <p:nvPr/>
        </p:nvSpPr>
        <p:spPr bwMode="auto">
          <a:xfrm>
            <a:off x="4359276" y="3562350"/>
            <a:ext cx="259397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3" name="Line 9"/>
          <p:cNvSpPr>
            <a:spLocks noChangeShapeType="1"/>
          </p:cNvSpPr>
          <p:nvPr/>
        </p:nvSpPr>
        <p:spPr bwMode="auto">
          <a:xfrm>
            <a:off x="4359276" y="4233863"/>
            <a:ext cx="259397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477" name="Text Box 13"/>
          <p:cNvSpPr txBox="1">
            <a:spLocks noChangeArrowheads="1"/>
          </p:cNvSpPr>
          <p:nvPr/>
        </p:nvSpPr>
        <p:spPr bwMode="auto">
          <a:xfrm>
            <a:off x="3743325" y="3344864"/>
            <a:ext cx="655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0</a:t>
            </a:r>
            <a:r>
              <a:rPr lang="en-US" altLang="en-US" sz="2200">
                <a:sym typeface="Symbol" panose="05050102010706020507" pitchFamily="18" charset="2"/>
              </a:rPr>
              <a:t></a:t>
            </a:r>
            <a:endParaRPr lang="en-US" altLang="en-US" sz="2200">
              <a:sym typeface="Symbol" panose="05050102010706020507" pitchFamily="18" charset="2"/>
            </a:endParaRPr>
          </a:p>
        </p:txBody>
      </p:sp>
      <p:sp>
        <p:nvSpPr>
          <p:cNvPr id="830478" name="Text Box 14"/>
          <p:cNvSpPr txBox="1">
            <a:spLocks noChangeArrowheads="1"/>
          </p:cNvSpPr>
          <p:nvPr/>
        </p:nvSpPr>
        <p:spPr bwMode="auto">
          <a:xfrm>
            <a:off x="3743325" y="4014789"/>
            <a:ext cx="655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|y</a:t>
            </a:r>
            <a:r>
              <a:rPr lang="en-US" altLang="en-US" sz="2200">
                <a:sym typeface="Symbol" panose="05050102010706020507" pitchFamily="18" charset="2"/>
              </a:rPr>
              <a:t></a:t>
            </a:r>
            <a:endParaRPr lang="en-US" altLang="en-US" sz="2200">
              <a:sym typeface="Symbol" panose="05050102010706020507" pitchFamily="18" charset="2"/>
            </a:endParaRPr>
          </a:p>
        </p:txBody>
      </p:sp>
      <p:sp>
        <p:nvSpPr>
          <p:cNvPr id="830480" name="Text Box 16"/>
          <p:cNvSpPr txBox="1">
            <a:spLocks noChangeArrowheads="1"/>
          </p:cNvSpPr>
          <p:nvPr/>
        </p:nvSpPr>
        <p:spPr bwMode="auto">
          <a:xfrm>
            <a:off x="7045325" y="2670175"/>
            <a:ext cx="655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|x</a:t>
            </a:r>
            <a:r>
              <a:rPr lang="en-US" altLang="en-US" sz="2200" baseline="-25000"/>
              <a:t>1</a:t>
            </a:r>
            <a:r>
              <a:rPr lang="en-US" altLang="en-US" sz="2200">
                <a:sym typeface="Symbol" panose="05050102010706020507" pitchFamily="18" charset="2"/>
              </a:rPr>
              <a:t></a:t>
            </a:r>
            <a:endParaRPr lang="en-US" altLang="en-US" sz="2200">
              <a:sym typeface="Symbol" panose="05050102010706020507" pitchFamily="18" charset="2"/>
            </a:endParaRPr>
          </a:p>
        </p:txBody>
      </p:sp>
      <p:sp>
        <p:nvSpPr>
          <p:cNvPr id="830482" name="Text Box 18"/>
          <p:cNvSpPr txBox="1">
            <a:spLocks noChangeArrowheads="1"/>
          </p:cNvSpPr>
          <p:nvPr/>
        </p:nvSpPr>
        <p:spPr bwMode="auto">
          <a:xfrm>
            <a:off x="7045326" y="4014789"/>
            <a:ext cx="17557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|y</a:t>
            </a:r>
            <a:r>
              <a:rPr lang="en-US" altLang="en-US" sz="2200">
                <a:sym typeface="Symbol" panose="05050102010706020507" pitchFamily="18" charset="2"/>
              </a:rPr>
              <a:t></a:t>
            </a:r>
            <a:r>
              <a:rPr lang="en-US" altLang="en-US" sz="2200" baseline="-25000"/>
              <a:t> </a:t>
            </a:r>
            <a:r>
              <a:rPr lang="en-US" altLang="en-US" sz="2200">
                <a:sym typeface="Symbol" panose="05050102010706020507" pitchFamily="18" charset="2"/>
              </a:rPr>
              <a:t> </a:t>
            </a:r>
            <a:r>
              <a:rPr lang="en-US" altLang="en-US" sz="2200" i="1"/>
              <a:t>carry</a:t>
            </a:r>
            <a:endParaRPr lang="en-US" altLang="en-US" sz="2200" i="1"/>
          </a:p>
        </p:txBody>
      </p:sp>
      <p:sp>
        <p:nvSpPr>
          <p:cNvPr id="830483" name="Text Box 19"/>
          <p:cNvSpPr txBox="1">
            <a:spLocks noChangeArrowheads="1"/>
          </p:cNvSpPr>
          <p:nvPr/>
        </p:nvSpPr>
        <p:spPr bwMode="auto">
          <a:xfrm>
            <a:off x="7129464" y="3346450"/>
            <a:ext cx="9604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200" i="1"/>
              <a:t>sum</a:t>
            </a:r>
            <a:endParaRPr lang="en-US" altLang="en-US" sz="2200" i="1"/>
          </a:p>
        </p:txBody>
      </p:sp>
      <p:sp>
        <p:nvSpPr>
          <p:cNvPr id="830488" name="Rectangle 24"/>
          <p:cNvSpPr>
            <a:spLocks noChangeArrowheads="1"/>
          </p:cNvSpPr>
          <p:nvPr/>
        </p:nvSpPr>
        <p:spPr bwMode="auto">
          <a:xfrm>
            <a:off x="4586288" y="2692401"/>
            <a:ext cx="914400" cy="1744663"/>
          </a:xfrm>
          <a:prstGeom prst="rect">
            <a:avLst/>
          </a:pr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504" name="Rectangle 40"/>
          <p:cNvSpPr>
            <a:spLocks noChangeArrowheads="1"/>
          </p:cNvSpPr>
          <p:nvPr/>
        </p:nvSpPr>
        <p:spPr bwMode="auto">
          <a:xfrm>
            <a:off x="5805488" y="2692401"/>
            <a:ext cx="812800" cy="1101725"/>
          </a:xfrm>
          <a:prstGeom prst="rect">
            <a:avLst/>
          </a:pr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0505" name="Text Box 41"/>
          <p:cNvSpPr txBox="1">
            <a:spLocks noChangeArrowheads="1"/>
          </p:cNvSpPr>
          <p:nvPr/>
        </p:nvSpPr>
        <p:spPr bwMode="auto">
          <a:xfrm>
            <a:off x="4538663" y="3243263"/>
            <a:ext cx="1046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a:t> C</a:t>
            </a:r>
            <a:r>
              <a:rPr lang="en-US" altLang="en-US" baseline="30000"/>
              <a:t>2</a:t>
            </a:r>
            <a:r>
              <a:rPr lang="en-US" altLang="en-US"/>
              <a:t>NOT (Toffoli)</a:t>
            </a:r>
            <a:endParaRPr lang="en-US" altLang="en-US"/>
          </a:p>
        </p:txBody>
      </p:sp>
      <p:sp>
        <p:nvSpPr>
          <p:cNvPr id="830506" name="Text Box 42"/>
          <p:cNvSpPr txBox="1">
            <a:spLocks noChangeArrowheads="1"/>
          </p:cNvSpPr>
          <p:nvPr/>
        </p:nvSpPr>
        <p:spPr bwMode="auto">
          <a:xfrm>
            <a:off x="5824539" y="3024188"/>
            <a:ext cx="960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a:t>CNOT</a:t>
            </a:r>
            <a:endParaRPr lang="en-US" altLang="en-US" sz="2200" i="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teleportation</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Dayananda Sagar University</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sp>
        <p:nvSpPr>
          <p:cNvPr id="3" name="Content Placeholder 2"/>
          <p:cNvSpPr>
            <a:spLocks noGrp="1"/>
          </p:cNvSpPr>
          <p:nvPr>
            <p:ph idx="1"/>
          </p:nvPr>
        </p:nvSpPr>
        <p:spPr/>
        <p:txBody>
          <a:bodyPr>
            <a:normAutofit fontScale="85000" lnSpcReduction="20000"/>
          </a:bodyPr>
          <a:lstStyle/>
          <a:p>
            <a:pPr algn="l"/>
            <a:r>
              <a:rPr lang="en-US" b="0" i="0" dirty="0">
                <a:solidFill>
                  <a:srgbClr val="0A0808"/>
                </a:solidFill>
                <a:effectLst/>
                <a:latin typeface="Poppins"/>
              </a:rPr>
              <a:t>Basically, Quantum teleportation transfers the quantum state of one particle onto another, identical particle, and at the same time erases the state in the original. Ideally it can be seen as if the original particle has been moved to the position of the identical particle. That transport of the movement of the particle has not really happened but to all appearances it might as well have.</a:t>
            </a:r>
            <a:endParaRPr lang="en-US" b="0" i="0" dirty="0">
              <a:solidFill>
                <a:srgbClr val="0A0808"/>
              </a:solidFill>
              <a:effectLst/>
              <a:latin typeface="Poppins"/>
            </a:endParaRPr>
          </a:p>
          <a:p>
            <a:pPr algn="l"/>
            <a:r>
              <a:rPr lang="en-US" b="0" i="0" dirty="0">
                <a:solidFill>
                  <a:srgbClr val="0A0808"/>
                </a:solidFill>
                <a:effectLst/>
                <a:latin typeface="Poppins"/>
              </a:rPr>
              <a:t>However, this works even if you do not know what information you are sending that is, what the quantum state of the original particle actually is. That’s important because making a measurement on an unknown quantum signal can disturb and alter it.</a:t>
            </a:r>
            <a:endParaRPr lang="en-US" b="0" i="0" dirty="0">
              <a:solidFill>
                <a:srgbClr val="0A0808"/>
              </a:solidFill>
              <a:effectLst/>
              <a:latin typeface="Poppins"/>
            </a:endParaRPr>
          </a:p>
          <a:p>
            <a:pPr algn="l"/>
            <a:r>
              <a:rPr lang="en-US" b="0" i="0" dirty="0">
                <a:solidFill>
                  <a:srgbClr val="0A0808"/>
                </a:solidFill>
                <a:effectLst/>
                <a:latin typeface="Poppins"/>
              </a:rPr>
              <a:t>Teleportation of a quantum state uses the phenomenon of quantum entanglement as a means of transmission. The phenomenon that when two or more particles are entangled, their quantum states are interdependent, no matter how far apart they are. In effect, they act as a single quantum object, described by a single wave function the mathematical construct that encodes all the quantum properties of the object.</a:t>
            </a:r>
            <a:endParaRPr lang="en-US" b="0" i="0" dirty="0">
              <a:solidFill>
                <a:srgbClr val="0A0808"/>
              </a:solidFill>
              <a:effectLst/>
              <a:latin typeface="Poppins"/>
            </a:endParaRPr>
          </a:p>
          <a:p>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sp>
        <p:nvSpPr>
          <p:cNvPr id="3" name="Content Placeholder 2"/>
          <p:cNvSpPr>
            <a:spLocks noGrp="1"/>
          </p:cNvSpPr>
          <p:nvPr>
            <p:ph idx="1"/>
          </p:nvPr>
        </p:nvSpPr>
        <p:spPr/>
        <p:txBody>
          <a:bodyPr>
            <a:normAutofit fontScale="92500" lnSpcReduction="10000"/>
          </a:bodyPr>
          <a:lstStyle/>
          <a:p>
            <a:pPr algn="l" fontAlgn="base"/>
            <a:r>
              <a:rPr lang="en-US" b="1" i="0" dirty="0">
                <a:solidFill>
                  <a:srgbClr val="000000"/>
                </a:solidFill>
                <a:effectLst/>
                <a:latin typeface="NeueHaas"/>
              </a:rPr>
              <a:t>What is quantum teleportation?</a:t>
            </a:r>
            <a:endParaRPr lang="en-US" b="1" i="0" dirty="0">
              <a:solidFill>
                <a:srgbClr val="000000"/>
              </a:solidFill>
              <a:effectLst/>
              <a:latin typeface="NeueHaas"/>
            </a:endParaRPr>
          </a:p>
          <a:p>
            <a:pPr algn="l" fontAlgn="base"/>
            <a:r>
              <a:rPr lang="en-US" b="0" i="0" dirty="0">
                <a:solidFill>
                  <a:srgbClr val="000000"/>
                </a:solidFill>
                <a:effectLst/>
                <a:latin typeface="Independent"/>
              </a:rPr>
              <a:t>This may sound like science fiction, but it’s a real method that involves transmitting data wholly in quantum form. The approach relies on a quantum phenomenon known as </a:t>
            </a:r>
            <a:r>
              <a:rPr lang="en-US" b="0" i="0" u="sng" dirty="0">
                <a:solidFill>
                  <a:srgbClr val="000000"/>
                </a:solidFill>
                <a:effectLst/>
                <a:latin typeface="inherit"/>
                <a:hlinkClick r:id="rId1"/>
              </a:rPr>
              <a:t>entanglement</a:t>
            </a:r>
            <a:r>
              <a:rPr lang="en-US" b="0" i="0" dirty="0">
                <a:solidFill>
                  <a:srgbClr val="000000"/>
                </a:solidFill>
                <a:effectLst/>
                <a:latin typeface="Independent"/>
              </a:rPr>
              <a:t>.</a:t>
            </a:r>
            <a:endParaRPr lang="en-US" b="0" i="0" dirty="0">
              <a:solidFill>
                <a:srgbClr val="000000"/>
              </a:solidFill>
              <a:effectLst/>
              <a:latin typeface="Independent"/>
            </a:endParaRPr>
          </a:p>
          <a:p>
            <a:pPr algn="l" fontAlgn="base"/>
            <a:r>
              <a:rPr lang="en-US" b="0" i="0" dirty="0">
                <a:solidFill>
                  <a:srgbClr val="000000"/>
                </a:solidFill>
                <a:effectLst/>
                <a:latin typeface="Independent"/>
              </a:rPr>
              <a:t>Quantum teleportation works by creating pairs of entangled photons and then sending one of each pair to the sender of data and the other to a recipient. When Alice receives her entangled photon, she lets it interact with a “memory qubit” that holds the data she wants to transmit to Bob. This interaction changes the state of her photon, and because it is entangled with Bob’s, the interaction instantaneously changes the state of his photon too.</a:t>
            </a:r>
            <a:endParaRPr lang="en-US" b="0" i="0" dirty="0">
              <a:solidFill>
                <a:srgbClr val="000000"/>
              </a:solidFill>
              <a:effectLst/>
              <a:latin typeface="Independent"/>
            </a:endParaRPr>
          </a:p>
          <a:p>
            <a:pPr algn="l" fontAlgn="base"/>
            <a:r>
              <a:rPr lang="en-US" b="0" i="0" dirty="0">
                <a:solidFill>
                  <a:srgbClr val="000000"/>
                </a:solidFill>
                <a:effectLst/>
                <a:latin typeface="Independent"/>
              </a:rPr>
              <a:t>In effect, this “teleports” the data in Alice’s memory qubit from her photon to Bob’s. The graphic below lays out the process in a little more detail:</a:t>
            </a:r>
            <a:endParaRPr lang="en-US" b="0" i="0" dirty="0">
              <a:solidFill>
                <a:srgbClr val="000000"/>
              </a:solidFill>
              <a:effectLst/>
              <a:latin typeface="Independent"/>
            </a:endParaRPr>
          </a:p>
          <a:p>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rgbClr val="333333"/>
                </a:solidFill>
                <a:effectLst/>
                <a:latin typeface="hero-new"/>
              </a:rPr>
              <a:t>Quantum teleportation protocol</a:t>
            </a:r>
            <a:br>
              <a:rPr lang="en-US" b="1" i="0" dirty="0">
                <a:solidFill>
                  <a:srgbClr val="333333"/>
                </a:solidFill>
                <a:effectLst/>
                <a:latin typeface="hero-new"/>
              </a:rPr>
            </a:br>
            <a:endParaRPr lang="en-IN" dirty="0"/>
          </a:p>
        </p:txBody>
      </p:sp>
      <p:sp>
        <p:nvSpPr>
          <p:cNvPr id="3" name="Content Placeholder 2"/>
          <p:cNvSpPr>
            <a:spLocks noGrp="1"/>
          </p:cNvSpPr>
          <p:nvPr>
            <p:ph idx="1"/>
          </p:nvPr>
        </p:nvSpPr>
        <p:spPr/>
        <p:txBody>
          <a:bodyPr>
            <a:normAutofit fontScale="70000" lnSpcReduction="20000"/>
          </a:bodyPr>
          <a:lstStyle/>
          <a:p>
            <a:pPr algn="l"/>
            <a:r>
              <a:rPr lang="en-US" b="1" i="0" dirty="0">
                <a:solidFill>
                  <a:srgbClr val="333333"/>
                </a:solidFill>
                <a:effectLst/>
                <a:latin typeface="hero-new"/>
              </a:rPr>
              <a:t>Quantum teleportation protocol</a:t>
            </a:r>
            <a:endParaRPr lang="en-US" b="1" i="0" dirty="0">
              <a:solidFill>
                <a:srgbClr val="333333"/>
              </a:solidFill>
              <a:effectLst/>
              <a:latin typeface="hero-new"/>
            </a:endParaRPr>
          </a:p>
          <a:p>
            <a:pPr algn="l"/>
            <a:r>
              <a:rPr lang="en-US" b="0" i="0" dirty="0">
                <a:solidFill>
                  <a:srgbClr val="333333"/>
                </a:solidFill>
                <a:effectLst/>
                <a:latin typeface="hero-new"/>
              </a:rPr>
              <a:t>The protocol for Alice to send a qubit, in an unknown arbitrary state, to Bob is as follows:</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The bell basis state, 00</a:t>
            </a:r>
            <a:r>
              <a:rPr lang="en-US" b="0" i="0" baseline="-25000" dirty="0">
                <a:solidFill>
                  <a:srgbClr val="333333"/>
                </a:solidFill>
                <a:effectLst/>
                <a:latin typeface="hero-new"/>
              </a:rPr>
              <a:t>B</a:t>
            </a:r>
            <a:r>
              <a:rPr lang="en-US" b="0" i="0" dirty="0">
                <a:solidFill>
                  <a:srgbClr val="333333"/>
                </a:solidFill>
                <a:effectLst/>
                <a:latin typeface="hero-new"/>
              </a:rPr>
              <a:t>, is generated.</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One of the qubits is given to Alice and the other qubit is given to Bob. Alice and Bob can then be spatially separated as much as they want.</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Alice entangles the shared qubits with the qubit she wants to send. This is achieved by applying a CNOT gate to her two qubits followed by applying the Hadamard gate to the qubit she wants to send.</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Alice performs a measurement, in the standard basis, of her two qubits.</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Alice sends the result of her measurement to Bob over a classical communication channel. (Note: this introduces a time delay to prevent information being transmitted instantaneously.)</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Depending on the received result, Bob applies different single qubit gates to obtain the qubit Alice wanted to send.</a:t>
            </a:r>
            <a:endParaRPr lang="en-US" b="0" i="0" dirty="0">
              <a:solidFill>
                <a:srgbClr val="333333"/>
              </a:solidFill>
              <a:effectLst/>
              <a:latin typeface="hero-new"/>
            </a:endParaRPr>
          </a:p>
          <a:p>
            <a:pPr algn="l">
              <a:buFont typeface="+mj-lt"/>
              <a:buAutoNum type="arabicPeriod"/>
            </a:pPr>
            <a:r>
              <a:rPr lang="en-US" b="0" i="0" dirty="0">
                <a:solidFill>
                  <a:srgbClr val="333333"/>
                </a:solidFill>
                <a:effectLst/>
                <a:latin typeface="hero-new"/>
              </a:rPr>
              <a:t>Specifically: if 00 is received the identity gate is applied, if 01 is received the NOT gate is applied, if 10 is received the phase flip gate is applied and if 11 is received the NOT gate is applied followed by application of the phase flip gate.</a:t>
            </a:r>
            <a:endParaRPr lang="en-US" b="0" i="0" dirty="0">
              <a:solidFill>
                <a:srgbClr val="333333"/>
              </a:solidFill>
              <a:effectLst/>
              <a:latin typeface="hero-new"/>
            </a:endParaRPr>
          </a:p>
          <a:p>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Teleportation, or the ability to transport a person or&#10;object instantly from one place to another, is a&#10;technology that c..."/>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2016125"/>
            <a:ext cx="9603275" cy="3449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solidFill>
                  <a:srgbClr val="333333"/>
                </a:solidFill>
                <a:effectLst/>
                <a:latin typeface="hero-new"/>
              </a:rPr>
              <a:t>Quantum teleportation protocol</a:t>
            </a:r>
            <a:endParaRPr lang="en-IN" dirty="0"/>
          </a:p>
        </p:txBody>
      </p:sp>
      <p:pic>
        <p:nvPicPr>
          <p:cNvPr id="65575" name="Picture 39" descr="Quantum Teleportation Simplified. How is qubit phase teleported from one… |  by Bishal Shrestha | Quantum Computing Nepal | Aug, 2020 | Medium"/>
          <p:cNvPicPr>
            <a:picLocks noGrp="1" noChangeAspect="1" noChangeArrowheads="1" noCro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694340" y="1765300"/>
            <a:ext cx="7117644"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MECHANICS</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Dayananda Sagar University</a:t>
            </a:r>
            <a:endParaRPr lang="en-IN" dirty="0"/>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7346" name="Picture 2" descr="Teleportation&#10;Photon experiment&#10;source of&#10;entangled pairs&#10;Alice&#10;initial state&#10;Bob&#10;final state&#10;classical communication&#10;two-..."/>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Teleportation</a:t>
            </a:r>
            <a:endParaRPr lang="en-IN" dirty="0"/>
          </a:p>
        </p:txBody>
      </p:sp>
      <p:pic>
        <p:nvPicPr>
          <p:cNvPr id="1026" name="Picture 2" descr="Quantum Teleporta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2016125"/>
            <a:ext cx="9603274" cy="4037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8370" name="Picture 2" descr="Entanglement&#10;Qubit A and B&#10;Resource for quantum information processing&#10;Hotly debated&#10;non-local properties&#10;Bob&#10;Alice&#10;Alice ..."/>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9394" name="Picture 2" descr="Quantum vs classical&#10;Teleportation&#10;No cloning theoremCopy information&#10;Quantum teleportation&#10; "/>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656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23060" y="1395662"/>
            <a:ext cx="9315449" cy="4513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4514" name="Picture 2" descr="A diagram that illustrates the quantum teleportation protocol. Solid lines indicate qubit channels and a dashed line represents a classical communication channel."/>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0975" y="2154403"/>
            <a:ext cx="9604375" cy="32254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Superdense coding</a:t>
            </a:r>
            <a:endParaRPr lang="en-IN" dirty="0"/>
          </a:p>
        </p:txBody>
      </p:sp>
      <p:pic>
        <p:nvPicPr>
          <p:cNvPr id="56322" name="Picture 2" descr="Superdense Coding&#10;Cryptography&#10;- sending 2 classical bits in 1 qubit&#10;1&#10;Alice Bob&#10;2 00, 01,&#10;10, 11&#10;3&#10;00&#10;01&#10;10&#10;11&#10;Share en-&#10;..."/>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algorithms</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Dayananda Sagar University</a:t>
            </a:r>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Supremacy</a:t>
            </a:r>
            <a:endParaRPr lang="en-IN" dirty="0"/>
          </a:p>
        </p:txBody>
      </p:sp>
      <p:sp>
        <p:nvSpPr>
          <p:cNvPr id="3" name="Content Placeholder 2"/>
          <p:cNvSpPr>
            <a:spLocks noGrp="1"/>
          </p:cNvSpPr>
          <p:nvPr>
            <p:ph idx="1"/>
          </p:nvPr>
        </p:nvSpPr>
        <p:spPr/>
        <p:txBody>
          <a:bodyPr/>
          <a:lstStyle/>
          <a:p>
            <a:pPr algn="l"/>
            <a:r>
              <a:rPr lang="en-US" b="0" i="0" dirty="0">
                <a:solidFill>
                  <a:srgbClr val="222222"/>
                </a:solidFill>
                <a:effectLst/>
                <a:latin typeface="Arial" panose="020B0604020202020204" pitchFamily="34" charset="0"/>
              </a:rPr>
              <a:t>In 2012, Professor John </a:t>
            </a:r>
            <a:r>
              <a:rPr lang="en-US" b="0" i="0" dirty="0" err="1">
                <a:solidFill>
                  <a:srgbClr val="222222"/>
                </a:solidFill>
                <a:effectLst/>
                <a:latin typeface="Arial" panose="020B0604020202020204" pitchFamily="34" charset="0"/>
              </a:rPr>
              <a:t>Preskill</a:t>
            </a:r>
            <a:r>
              <a:rPr lang="en-US" b="0" i="0" dirty="0">
                <a:solidFill>
                  <a:srgbClr val="222222"/>
                </a:solidFill>
                <a:effectLst/>
                <a:latin typeface="Arial" panose="020B0604020202020204" pitchFamily="34" charset="0"/>
              </a:rPr>
              <a:t> coined the term “</a:t>
            </a:r>
            <a:r>
              <a:rPr lang="en-US" b="1" i="0" dirty="0">
                <a:solidFill>
                  <a:srgbClr val="222222"/>
                </a:solidFill>
                <a:effectLst/>
                <a:latin typeface="Arial" panose="020B0604020202020204" pitchFamily="34" charset="0"/>
              </a:rPr>
              <a:t>quantum supremacy</a:t>
            </a:r>
            <a:r>
              <a:rPr lang="en-US" b="0" i="0" dirty="0">
                <a:solidFill>
                  <a:srgbClr val="222222"/>
                </a:solidFill>
                <a:effectLst/>
                <a:latin typeface="Arial" panose="020B0604020202020204" pitchFamily="34" charset="0"/>
              </a:rPr>
              <a:t>” to describe the point when </a:t>
            </a:r>
            <a:r>
              <a:rPr lang="en-US" b="1" i="0" dirty="0">
                <a:solidFill>
                  <a:srgbClr val="222222"/>
                </a:solidFill>
                <a:effectLst/>
                <a:latin typeface="Arial" panose="020B0604020202020204" pitchFamily="34" charset="0"/>
              </a:rPr>
              <a:t>quantum</a:t>
            </a:r>
            <a:r>
              <a:rPr lang="en-US" b="0" i="0" dirty="0">
                <a:solidFill>
                  <a:srgbClr val="222222"/>
                </a:solidFill>
                <a:effectLst/>
                <a:latin typeface="Arial" panose="020B0604020202020204" pitchFamily="34" charset="0"/>
              </a:rPr>
              <a:t> computers become powerful enough to perform some computational task that classical computers could not do in a reasonable timeframe.</a:t>
            </a:r>
            <a:endParaRPr lang="en-US" b="1"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Quantum supremacy</a:t>
            </a:r>
            <a:r>
              <a:rPr lang="en-US" b="0" i="0" dirty="0">
                <a:solidFill>
                  <a:srgbClr val="222222"/>
                </a:solidFill>
                <a:effectLst/>
                <a:latin typeface="Arial" panose="020B0604020202020204" pitchFamily="34" charset="0"/>
              </a:rPr>
              <a:t> refers to </a:t>
            </a:r>
            <a:r>
              <a:rPr lang="en-US" b="1" i="0" dirty="0">
                <a:solidFill>
                  <a:srgbClr val="222222"/>
                </a:solidFill>
                <a:effectLst/>
                <a:latin typeface="Arial" panose="020B0604020202020204" pitchFamily="34" charset="0"/>
              </a:rPr>
              <a:t>quantum</a:t>
            </a:r>
            <a:r>
              <a:rPr lang="en-US" b="0" i="0" dirty="0">
                <a:solidFill>
                  <a:srgbClr val="222222"/>
                </a:solidFill>
                <a:effectLst/>
                <a:latin typeface="Arial" panose="020B0604020202020204" pitchFamily="34" charset="0"/>
              </a:rPr>
              <a:t> computers being able to solve a problem that a classical computer cannot.</a:t>
            </a:r>
            <a:endParaRPr lang="en-US" b="0" i="0" dirty="0">
              <a:solidFill>
                <a:srgbClr val="111111"/>
              </a:solidFill>
              <a:effectLst/>
              <a:latin typeface="SourceSansPro"/>
            </a:endParaRPr>
          </a:p>
          <a:p>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Shor’s algorithm</a:t>
            </a:r>
            <a:endParaRPr lang="en-IN" dirty="0"/>
          </a:p>
        </p:txBody>
      </p:sp>
      <p:pic>
        <p:nvPicPr>
          <p:cNvPr id="54274" name="Picture 2" descr="Shor’s algorithm&#10;Prime factorization problem: Given an integer N, find its prime factors&#10;15 = 3 x 5 9999999942014077477 = ..."/>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783080" y="1765300"/>
            <a:ext cx="9271773"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011" y="368135"/>
            <a:ext cx="10674844" cy="1341912"/>
          </a:xfrm>
        </p:spPr>
        <p:txBody>
          <a:bodyPr>
            <a:normAutofit fontScale="90000"/>
          </a:bodyPr>
          <a:lstStyle/>
          <a:p>
            <a:r>
              <a:rPr lang="en-US" b="0" i="0" dirty="0">
                <a:solidFill>
                  <a:srgbClr val="000000"/>
                </a:solidFill>
                <a:effectLst/>
                <a:latin typeface="Lato"/>
              </a:rPr>
              <a:t>Quantum mechanics is a study involving particles at atomic and subatomic levels such at electrons</a:t>
            </a:r>
            <a:endParaRPr lang="en-IN" dirty="0"/>
          </a:p>
        </p:txBody>
      </p:sp>
      <p:sp>
        <p:nvSpPr>
          <p:cNvPr id="3" name="Content Placeholder 2"/>
          <p:cNvSpPr>
            <a:spLocks noGrp="1"/>
          </p:cNvSpPr>
          <p:nvPr>
            <p:ph idx="1"/>
          </p:nvPr>
        </p:nvSpPr>
        <p:spPr>
          <a:xfrm>
            <a:off x="-2946886" y="2287732"/>
            <a:ext cx="17843438" cy="2481910"/>
          </a:xfrm>
        </p:spPr>
        <p:txBody>
          <a:bodyPr/>
          <a:lstStyle/>
          <a:p>
            <a:endParaRPr lang="en-IN" dirty="0"/>
          </a:p>
          <a:p>
            <a:endParaRPr lang="en-IN" dirty="0"/>
          </a:p>
        </p:txBody>
      </p:sp>
      <p:pic>
        <p:nvPicPr>
          <p:cNvPr id="563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010" y="1710047"/>
            <a:ext cx="10674844" cy="4251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533400"/>
            <a:ext cx="8229600" cy="381000"/>
          </a:xfrm>
        </p:spPr>
        <p:txBody>
          <a:bodyPr>
            <a:normAutofit fontScale="90000"/>
          </a:bodyPr>
          <a:lstStyle/>
          <a:p>
            <a:r>
              <a:rPr lang="en-US" altLang="en-US" sz="2400"/>
              <a:t>Shor’s Algorithm</a:t>
            </a:r>
            <a:endParaRPr lang="en-US" altLang="en-US"/>
          </a:p>
        </p:txBody>
      </p:sp>
      <p:sp>
        <p:nvSpPr>
          <p:cNvPr id="22533" name="Text Box 5"/>
          <p:cNvSpPr txBox="1">
            <a:spLocks noChangeArrowheads="1"/>
          </p:cNvSpPr>
          <p:nvPr/>
        </p:nvSpPr>
        <p:spPr bwMode="auto">
          <a:xfrm>
            <a:off x="2057400" y="1219200"/>
            <a:ext cx="7848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Shor’s algorithm shows (in principle,) that a quantum computer is capable of factoring very large numbers in polynomial time. </a:t>
            </a: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pPr>
            <a:r>
              <a:rPr lang="en-US" altLang="en-US" sz="2400">
                <a:solidFill>
                  <a:srgbClr val="000000"/>
                </a:solidFill>
                <a:latin typeface="Times" panose="02020603050405020304" pitchFamily="18" charset="0"/>
              </a:rPr>
              <a:t>The algorithm is dependant on</a:t>
            </a:r>
            <a:endParaRPr lang="en-US" altLang="en-US" sz="2400">
              <a:solidFill>
                <a:srgbClr val="000000"/>
              </a:solidFill>
              <a:latin typeface="Times" panose="02020603050405020304" pitchFamily="18" charset="0"/>
            </a:endParaRP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Modular Arithmetic</a:t>
            </a:r>
            <a:endParaRPr lang="en-US" altLang="en-US" sz="2400">
              <a:solidFill>
                <a:srgbClr val="000000"/>
              </a:solidFill>
              <a:latin typeface="Times" panose="02020603050405020304" pitchFamily="18" charset="0"/>
            </a:endParaRP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Quantum Parallelism</a:t>
            </a:r>
            <a:endParaRPr lang="en-US" altLang="en-US" sz="2400">
              <a:solidFill>
                <a:srgbClr val="000000"/>
              </a:solidFill>
              <a:latin typeface="Times" panose="02020603050405020304" pitchFamily="18" charset="0"/>
            </a:endParaRPr>
          </a:p>
          <a:p>
            <a:pPr lvl="1"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Quantum Fourier Transform</a:t>
            </a:r>
            <a:endParaRPr lang="en-US" altLang="en-US" sz="2400">
              <a:solidFill>
                <a:srgbClr val="000000"/>
              </a:solidFill>
              <a:latin typeface="Times"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852830"/>
          </a:xfrm>
        </p:spPr>
        <p:txBody>
          <a:bodyPr>
            <a:normAutofit fontScale="90000"/>
          </a:bodyPr>
          <a:lstStyle/>
          <a:p>
            <a:r>
              <a:rPr lang="en-IN" sz="2200" b="1" i="0" dirty="0">
                <a:solidFill>
                  <a:srgbClr val="000000"/>
                </a:solidFill>
                <a:effectLst/>
                <a:latin typeface="Lora"/>
              </a:rPr>
              <a:t>The Quantum Fourier Transform and Quantum Fourier Sampling</a:t>
            </a:r>
            <a:br>
              <a:rPr lang="en-IN" b="1" i="0" dirty="0">
                <a:solidFill>
                  <a:srgbClr val="000000"/>
                </a:solidFill>
                <a:effectLst/>
                <a:latin typeface="Lora"/>
              </a:rPr>
            </a:br>
            <a:endParaRPr lang="en-IN" dirty="0"/>
          </a:p>
        </p:txBody>
      </p:sp>
      <p:sp>
        <p:nvSpPr>
          <p:cNvPr id="3" name="Content Placeholder 2"/>
          <p:cNvSpPr>
            <a:spLocks noGrp="1"/>
          </p:cNvSpPr>
          <p:nvPr>
            <p:ph idx="1"/>
          </p:nvPr>
        </p:nvSpPr>
        <p:spPr/>
        <p:txBody>
          <a:bodyPr>
            <a:normAutofit lnSpcReduction="10000"/>
          </a:bodyPr>
          <a:lstStyle/>
          <a:p>
            <a:r>
              <a:rPr lang="en-US" b="0" i="0" dirty="0">
                <a:solidFill>
                  <a:srgbClr val="000000"/>
                </a:solidFill>
                <a:effectLst/>
                <a:latin typeface="Lora"/>
              </a:rPr>
              <a:t>One of the most basic building blocks for quantum algorithms is the quantum Fourier transform (QFT) algorithm. The Fourier transform, a critical step in many classical calculations and computations, is an operation that transforms one representation of a signal of interest into a different representational form. The classical Fourier transform turns a signal represented as a function of time into its corresponding signal represented as a function of frequency.</a:t>
            </a:r>
            <a:endParaRPr lang="en-US" b="0" i="0" dirty="0">
              <a:solidFill>
                <a:srgbClr val="000000"/>
              </a:solidFill>
              <a:effectLst/>
              <a:latin typeface="Lora"/>
            </a:endParaRPr>
          </a:p>
          <a:p>
            <a:r>
              <a:rPr lang="en-US" b="0" i="0" dirty="0">
                <a:solidFill>
                  <a:srgbClr val="000000"/>
                </a:solidFill>
                <a:effectLst/>
                <a:latin typeface="Lora"/>
              </a:rPr>
              <a:t>This transformation is reversible via the inverse Fourier transform, so involves no information loss—a key requirement for any operation on a quantum computer. Concretely, the input is an </a:t>
            </a:r>
            <a:r>
              <a:rPr lang="en-US" b="0" i="1" dirty="0">
                <a:solidFill>
                  <a:srgbClr val="000000"/>
                </a:solidFill>
                <a:effectLst/>
                <a:latin typeface="Lora"/>
              </a:rPr>
              <a:t>N</a:t>
            </a:r>
            <a:r>
              <a:rPr lang="en-US" b="0" i="0" dirty="0">
                <a:solidFill>
                  <a:srgbClr val="000000"/>
                </a:solidFill>
                <a:effectLst/>
                <a:latin typeface="Lora"/>
              </a:rPr>
              <a:t>-dimensional vector with complex entries (a</a:t>
            </a:r>
            <a:r>
              <a:rPr lang="en-US" b="0" i="0" baseline="-25000" dirty="0">
                <a:solidFill>
                  <a:srgbClr val="000000"/>
                </a:solidFill>
                <a:effectLst/>
                <a:latin typeface="Lora"/>
              </a:rPr>
              <a:t>1</a:t>
            </a:r>
            <a:r>
              <a:rPr lang="en-US" b="0" i="0" dirty="0">
                <a:solidFill>
                  <a:srgbClr val="000000"/>
                </a:solidFill>
                <a:effectLst/>
                <a:latin typeface="Lora"/>
              </a:rPr>
              <a:t>, a</a:t>
            </a:r>
            <a:r>
              <a:rPr lang="en-US" b="0" i="0" baseline="-25000" dirty="0">
                <a:solidFill>
                  <a:srgbClr val="000000"/>
                </a:solidFill>
                <a:effectLst/>
                <a:latin typeface="Lora"/>
              </a:rPr>
              <a:t>2</a:t>
            </a:r>
            <a:r>
              <a:rPr lang="en-US" b="0" i="0" dirty="0">
                <a:solidFill>
                  <a:srgbClr val="000000"/>
                </a:solidFill>
                <a:effectLst/>
                <a:latin typeface="Lora"/>
              </a:rPr>
              <a:t>, …, </a:t>
            </a:r>
            <a:r>
              <a:rPr lang="en-US" b="0" i="0" dirty="0" err="1">
                <a:solidFill>
                  <a:srgbClr val="000000"/>
                </a:solidFill>
                <a:effectLst/>
                <a:latin typeface="Lora"/>
              </a:rPr>
              <a:t>a</a:t>
            </a:r>
            <a:r>
              <a:rPr lang="en-US" b="0" i="1" baseline="-25000" dirty="0" err="1">
                <a:solidFill>
                  <a:srgbClr val="000000"/>
                </a:solidFill>
                <a:effectLst/>
                <a:latin typeface="Lora"/>
              </a:rPr>
              <a:t>N</a:t>
            </a:r>
            <a:r>
              <a:rPr lang="en-US" b="0" i="0" dirty="0">
                <a:solidFill>
                  <a:srgbClr val="000000"/>
                </a:solidFill>
                <a:effectLst/>
                <a:latin typeface="Lora"/>
              </a:rPr>
              <a:t>), and the output is an </a:t>
            </a:r>
            <a:r>
              <a:rPr lang="en-US" b="0" i="1" dirty="0">
                <a:solidFill>
                  <a:srgbClr val="000000"/>
                </a:solidFill>
                <a:effectLst/>
                <a:latin typeface="Lora"/>
              </a:rPr>
              <a:t>N</a:t>
            </a:r>
            <a:r>
              <a:rPr lang="en-US" b="0" i="0" dirty="0">
                <a:solidFill>
                  <a:srgbClr val="000000"/>
                </a:solidFill>
                <a:effectLst/>
                <a:latin typeface="Lora"/>
              </a:rPr>
              <a:t>-dimensional vector with complex entries (b</a:t>
            </a:r>
            <a:r>
              <a:rPr lang="en-US" b="0" i="0" baseline="-25000" dirty="0">
                <a:solidFill>
                  <a:srgbClr val="000000"/>
                </a:solidFill>
                <a:effectLst/>
                <a:latin typeface="Lora"/>
              </a:rPr>
              <a:t>1</a:t>
            </a:r>
            <a:r>
              <a:rPr lang="en-US" b="0" i="0" dirty="0">
                <a:solidFill>
                  <a:srgbClr val="000000"/>
                </a:solidFill>
                <a:effectLst/>
                <a:latin typeface="Lora"/>
              </a:rPr>
              <a:t>, b</a:t>
            </a:r>
            <a:r>
              <a:rPr lang="en-US" b="0" i="0" baseline="-25000" dirty="0">
                <a:solidFill>
                  <a:srgbClr val="000000"/>
                </a:solidFill>
                <a:effectLst/>
                <a:latin typeface="Lora"/>
              </a:rPr>
              <a:t>2</a:t>
            </a:r>
            <a:r>
              <a:rPr lang="en-US" b="0" i="0" dirty="0">
                <a:solidFill>
                  <a:srgbClr val="000000"/>
                </a:solidFill>
                <a:effectLst/>
                <a:latin typeface="Lora"/>
              </a:rPr>
              <a:t>, …, </a:t>
            </a:r>
            <a:r>
              <a:rPr lang="en-US" b="0" i="0" dirty="0" err="1">
                <a:solidFill>
                  <a:srgbClr val="000000"/>
                </a:solidFill>
                <a:effectLst/>
                <a:latin typeface="Lora"/>
              </a:rPr>
              <a:t>b</a:t>
            </a:r>
            <a:r>
              <a:rPr lang="en-US" b="0" i="1" baseline="-25000" dirty="0" err="1">
                <a:solidFill>
                  <a:srgbClr val="000000"/>
                </a:solidFill>
                <a:effectLst/>
                <a:latin typeface="Lora"/>
              </a:rPr>
              <a:t>N</a:t>
            </a:r>
            <a:r>
              <a:rPr lang="en-US" b="0" i="0" dirty="0">
                <a:solidFill>
                  <a:srgbClr val="000000"/>
                </a:solidFill>
                <a:effectLst/>
                <a:latin typeface="Lora"/>
              </a:rPr>
              <a:t>) which is obtained by multiplying the input vector with the </a:t>
            </a:r>
            <a:r>
              <a:rPr lang="en-US" b="0" i="1" dirty="0">
                <a:solidFill>
                  <a:srgbClr val="000000"/>
                </a:solidFill>
                <a:effectLst/>
                <a:latin typeface="Lora"/>
              </a:rPr>
              <a:t>N</a:t>
            </a:r>
            <a:r>
              <a:rPr lang="en-US" b="0" i="0" dirty="0">
                <a:solidFill>
                  <a:srgbClr val="000000"/>
                </a:solidFill>
                <a:effectLst/>
                <a:latin typeface="Lora"/>
              </a:rPr>
              <a:t> × </a:t>
            </a:r>
            <a:r>
              <a:rPr lang="en-US" b="0" i="1" dirty="0">
                <a:solidFill>
                  <a:srgbClr val="000000"/>
                </a:solidFill>
                <a:effectLst/>
                <a:latin typeface="Lora"/>
              </a:rPr>
              <a:t>N</a:t>
            </a:r>
            <a:r>
              <a:rPr lang="en-US" b="0" i="0" dirty="0">
                <a:solidFill>
                  <a:srgbClr val="000000"/>
                </a:solidFill>
                <a:effectLst/>
                <a:latin typeface="Lora"/>
              </a:rPr>
              <a:t> Fourier transform matrix.</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Shor's Algorithm is an algorithm designed to be run on a quantum computer. The algorithm takes a number  N  and outputs its factors. For example, the input  N=15  would result in the output  15=3⋅5 . Or as a more difficult example, the input  N=694921  would result in the output  694921=787⋅883 .</a:t>
            </a:r>
            <a:endParaRPr lang="en-US" dirty="0"/>
          </a:p>
          <a:p>
            <a:r>
              <a:rPr lang="en-US" dirty="0"/>
              <a:t>The best known algorithm for factoring prime numbers on a classical (non-quantum) computer requires an amount of time that is basically exponential with the size of  N . This is why Shor's Algorithm is considered important--a quantum computer running it would only require polynomial (as opposed to exponential) time. Since the security of the popular RSA cryptosystem is based on the difficulty of prime factorization, Shor's Algorithm has attracted a lot of interest from the privacy and data security communities.</a:t>
            </a:r>
            <a:endParaRPr lang="en-IN" dirty="0"/>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a:ln>
                  <a:noFill/>
                </a:ln>
                <a:solidFill>
                  <a:srgbClr val="282829"/>
                </a:solidFill>
                <a:effectLst/>
                <a:latin typeface="-apple-system"/>
              </a:rPr>
              <a:t>The best known algorithm for factoring prime numbers on a classical (non-quantum) computer requires an amount of time that is basically exponential with the size of </a:t>
            </a:r>
            <a:r>
              <a:rPr kumimoji="0" lang="en-US" altLang="en-US" sz="1200" b="0" i="0" u="none" strike="noStrike" cap="none" normalizeH="0" baseline="0">
                <a:ln>
                  <a:noFill/>
                </a:ln>
                <a:solidFill>
                  <a:srgbClr val="282829"/>
                </a:solidFill>
                <a:effectLst/>
                <a:latin typeface="MathJax_Math-italic"/>
              </a:rPr>
              <a:t>N</a:t>
            </a:r>
            <a:r>
              <a:rPr kumimoji="0" lang="en-US" altLang="en-US" sz="1100" b="0" i="0" u="none" strike="noStrike" cap="none" normalizeH="0" baseline="0">
                <a:ln>
                  <a:noFill/>
                </a:ln>
                <a:solidFill>
                  <a:srgbClr val="282829"/>
                </a:solidFill>
                <a:effectLst/>
                <a:latin typeface="-apple-system"/>
              </a:rPr>
              <a:t>N. This is why Shor's Algorithm is considered important--a quantum computer running it would only require polynomial (as opposed to exponential) time. Since the security of the popular RSA cryptosystem is based on the difficulty of prime factorization, Shor's Algorithm has attracted a lot of interest from the privacy and data security communities.</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That's the context behind Shor's Algorithm. As for how it actually works, I've tried to brainstorm a fitting analogy, but none is remotely as good as the one written by Scott Aaronson at Shor, I’ll do it, so I'll quote his. The basic gist of Shor's algorithm is the process of period-finding which is done by the Quantum Fourier Transform (QFT). The QFT takes some function  f(x)  and figures out the period of the function. For example, if  f(x)=f(x+10)  for all  x , then the function repeats itself every 10 values, and we can say that it has a period of 10.</a:t>
            </a:r>
            <a:endParaRPr lang="en-US" dirty="0"/>
          </a:p>
          <a:p>
            <a:r>
              <a:rPr lang="en-US" dirty="0"/>
              <a:t>The rest of Shor's algorithm is entirely a classical algorithm. Once we have the period-finding mechanism of the Quantum Fourier Transform, we can exploit it to find patterns in the mathematical structure of the number we're trying to factor,  N . In particular, we find the period of  </a:t>
            </a:r>
            <a:r>
              <a:rPr lang="en-US" dirty="0" err="1"/>
              <a:t>axmodN</a:t>
            </a:r>
            <a:r>
              <a:rPr lang="en-US" dirty="0"/>
              <a:t> , where  a  is essentially a random number smaller than  N . By the way, in case the word "mod" is unfamiliar, it just means remainder. To recap with a specific example, if  N=77  and  a=22 , then the QFT will tell us how long we have to continue in the sequence of  22power1,22p2,22p3mod77,  and so forth until we reach 22 again.</a:t>
            </a:r>
            <a:endParaRPr lang="en-US" dirty="0"/>
          </a:p>
          <a:p>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81200" y="457200"/>
            <a:ext cx="8229600" cy="381000"/>
          </a:xfrm>
        </p:spPr>
        <p:txBody>
          <a:bodyPr/>
          <a:lstStyle/>
          <a:p>
            <a:r>
              <a:rPr lang="en-US" altLang="en-US" sz="2000"/>
              <a:t>Shor’s Algorithm - Periodicity</a:t>
            </a:r>
            <a:endParaRPr lang="en-US" altLang="en-US"/>
          </a:p>
        </p:txBody>
      </p:sp>
      <p:sp>
        <p:nvSpPr>
          <p:cNvPr id="30724" name="Text Box 4"/>
          <p:cNvSpPr txBox="1">
            <a:spLocks noChangeArrowheads="1"/>
          </p:cNvSpPr>
          <p:nvPr/>
        </p:nvSpPr>
        <p:spPr bwMode="auto">
          <a:xfrm>
            <a:off x="1930400" y="24384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a:solidFill>
                  <a:srgbClr val="000000"/>
                </a:solidFill>
              </a:rPr>
              <a:t>Choose N = 15 and x = 7 and we get the following:</a:t>
            </a:r>
            <a:endParaRPr lang="en-US" altLang="en-US">
              <a:solidFill>
                <a:srgbClr val="000000"/>
              </a:solidFill>
            </a:endParaRPr>
          </a:p>
        </p:txBody>
      </p:sp>
      <p:sp>
        <p:nvSpPr>
          <p:cNvPr id="30726" name="Text Box 6"/>
          <p:cNvSpPr txBox="1">
            <a:spLocks noChangeArrowheads="1"/>
          </p:cNvSpPr>
          <p:nvPr/>
        </p:nvSpPr>
        <p:spPr bwMode="auto">
          <a:xfrm>
            <a:off x="4800600" y="3200400"/>
            <a:ext cx="2286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a:t>
            </a:r>
            <a:endParaRPr lang="en-US" altLang="en-US" sz="2400" b="1">
              <a:solidFill>
                <a:srgbClr val="00008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7</a:t>
            </a:r>
            <a:endParaRPr lang="en-US" altLang="en-US" sz="2400" b="1">
              <a:solidFill>
                <a:srgbClr val="00008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4</a:t>
            </a:r>
            <a:endParaRPr lang="en-US" altLang="en-US" sz="2400" b="1">
              <a:solidFill>
                <a:srgbClr val="00008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13</a:t>
            </a:r>
            <a:endParaRPr lang="en-US" altLang="en-US" sz="2400" b="1">
              <a:solidFill>
                <a:srgbClr val="00008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400" b="1">
                <a:solidFill>
                  <a:srgbClr val="000080"/>
                </a:solidFill>
                <a:latin typeface="Times" panose="02020603050405020304" pitchFamily="18" charset="0"/>
              </a:rPr>
              <a:t>7   mod 15 = 1</a:t>
            </a:r>
            <a:endParaRPr lang="en-US" altLang="en-US" sz="2400" b="1">
              <a:solidFill>
                <a:srgbClr val="000080"/>
              </a:solidFill>
              <a:latin typeface="Times" panose="02020603050405020304" pitchFamily="18" charset="0"/>
            </a:endParaRPr>
          </a:p>
        </p:txBody>
      </p:sp>
      <p:sp>
        <p:nvSpPr>
          <p:cNvPr id="30727" name="Text Box 7"/>
          <p:cNvSpPr txBox="1">
            <a:spLocks noChangeArrowheads="1"/>
          </p:cNvSpPr>
          <p:nvPr/>
        </p:nvSpPr>
        <p:spPr bwMode="auto">
          <a:xfrm>
            <a:off x="5003800" y="31242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0</a:t>
            </a:r>
            <a:endParaRPr lang="en-US" altLang="en-US" sz="2400" b="1">
              <a:solidFill>
                <a:srgbClr val="000080"/>
              </a:solidFill>
              <a:latin typeface="Times" panose="02020603050405020304" pitchFamily="18" charset="0"/>
            </a:endParaRPr>
          </a:p>
        </p:txBody>
      </p:sp>
      <p:sp>
        <p:nvSpPr>
          <p:cNvPr id="30728" name="Text Box 8"/>
          <p:cNvSpPr txBox="1">
            <a:spLocks noChangeArrowheads="1"/>
          </p:cNvSpPr>
          <p:nvPr/>
        </p:nvSpPr>
        <p:spPr bwMode="auto">
          <a:xfrm>
            <a:off x="5003800" y="3659188"/>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1</a:t>
            </a:r>
            <a:endParaRPr lang="en-US" altLang="en-US" sz="2400" b="1">
              <a:solidFill>
                <a:srgbClr val="000080"/>
              </a:solidFill>
              <a:latin typeface="Times" panose="02020603050405020304" pitchFamily="18" charset="0"/>
            </a:endParaRPr>
          </a:p>
        </p:txBody>
      </p:sp>
      <p:sp>
        <p:nvSpPr>
          <p:cNvPr id="30729" name="Text Box 9"/>
          <p:cNvSpPr txBox="1">
            <a:spLocks noChangeArrowheads="1"/>
          </p:cNvSpPr>
          <p:nvPr/>
        </p:nvSpPr>
        <p:spPr bwMode="auto">
          <a:xfrm>
            <a:off x="5003800" y="42037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2</a:t>
            </a:r>
            <a:endParaRPr lang="en-US" altLang="en-US" sz="2400" b="1">
              <a:solidFill>
                <a:srgbClr val="000080"/>
              </a:solidFill>
              <a:latin typeface="Times" panose="02020603050405020304" pitchFamily="18" charset="0"/>
            </a:endParaRPr>
          </a:p>
        </p:txBody>
      </p:sp>
      <p:sp>
        <p:nvSpPr>
          <p:cNvPr id="30730" name="Text Box 10"/>
          <p:cNvSpPr txBox="1">
            <a:spLocks noChangeArrowheads="1"/>
          </p:cNvSpPr>
          <p:nvPr/>
        </p:nvSpPr>
        <p:spPr bwMode="auto">
          <a:xfrm>
            <a:off x="5016500" y="47625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3</a:t>
            </a:r>
            <a:endParaRPr lang="en-US" altLang="en-US" sz="2400" b="1">
              <a:solidFill>
                <a:srgbClr val="000080"/>
              </a:solidFill>
              <a:latin typeface="Times" panose="02020603050405020304" pitchFamily="18" charset="0"/>
            </a:endParaRPr>
          </a:p>
        </p:txBody>
      </p:sp>
      <p:sp>
        <p:nvSpPr>
          <p:cNvPr id="30731" name="Text Box 11"/>
          <p:cNvSpPr txBox="1">
            <a:spLocks noChangeArrowheads="1"/>
          </p:cNvSpPr>
          <p:nvPr/>
        </p:nvSpPr>
        <p:spPr bwMode="auto">
          <a:xfrm>
            <a:off x="5016500" y="5334001"/>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b="1">
                <a:solidFill>
                  <a:srgbClr val="000080"/>
                </a:solidFill>
                <a:latin typeface="Times" panose="02020603050405020304" pitchFamily="18" charset="0"/>
              </a:rPr>
              <a:t>4</a:t>
            </a:r>
            <a:endParaRPr lang="en-US" altLang="en-US" sz="2400" b="1">
              <a:solidFill>
                <a:srgbClr val="000080"/>
              </a:solidFill>
              <a:latin typeface="Times" panose="02020603050405020304" pitchFamily="18" charset="0"/>
            </a:endParaRPr>
          </a:p>
        </p:txBody>
      </p:sp>
      <p:sp>
        <p:nvSpPr>
          <p:cNvPr id="30732" name="Text Box 12"/>
          <p:cNvSpPr txBox="1">
            <a:spLocks noChangeArrowheads="1"/>
          </p:cNvSpPr>
          <p:nvPr/>
        </p:nvSpPr>
        <p:spPr bwMode="auto">
          <a:xfrm>
            <a:off x="1905000" y="1035050"/>
            <a:ext cx="78486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buClr>
                <a:srgbClr val="9999CC"/>
              </a:buClr>
              <a:buFont typeface="Wingdings" panose="05000000000000000000" pitchFamily="2" charset="2"/>
              <a:buChar char="§"/>
            </a:pPr>
            <a:r>
              <a:rPr lang="en-US" altLang="en-US" sz="2400">
                <a:solidFill>
                  <a:srgbClr val="000000"/>
                </a:solidFill>
                <a:latin typeface="Times" panose="02020603050405020304" pitchFamily="18" charset="0"/>
              </a:rPr>
              <a:t>   An important result from Number Theory:</a:t>
            </a:r>
            <a:endParaRPr lang="en-US" altLang="en-US" sz="2400">
              <a:solidFill>
                <a:srgbClr val="000000"/>
              </a:solidFill>
              <a:latin typeface="Times" panose="02020603050405020304" pitchFamily="18" charset="0"/>
            </a:endParaRPr>
          </a:p>
          <a:p>
            <a:pPr defTabSz="914400" eaLnBrk="0" fontAlgn="base" hangingPunct="0">
              <a:spcBef>
                <a:spcPct val="50000"/>
              </a:spcBef>
              <a:spcAft>
                <a:spcPct val="0"/>
              </a:spcAft>
              <a:buClr>
                <a:srgbClr val="9999CC"/>
              </a:buClr>
            </a:pPr>
            <a:r>
              <a:rPr lang="en-US" altLang="en-US" sz="2800">
                <a:solidFill>
                  <a:srgbClr val="000080"/>
                </a:solidFill>
                <a:latin typeface="Times" panose="02020603050405020304" pitchFamily="18" charset="0"/>
              </a:rPr>
              <a:t>	</a:t>
            </a:r>
            <a:r>
              <a:rPr lang="en-US" altLang="en-US" sz="2800" b="1">
                <a:solidFill>
                  <a:srgbClr val="000080"/>
                </a:solidFill>
                <a:latin typeface="Times" panose="02020603050405020304" pitchFamily="18" charset="0"/>
              </a:rPr>
              <a:t>F(a) = x  mod N</a:t>
            </a:r>
            <a:r>
              <a:rPr lang="en-US" altLang="en-US" sz="2400">
                <a:solidFill>
                  <a:srgbClr val="000000"/>
                </a:solidFill>
                <a:latin typeface="Times" panose="02020603050405020304" pitchFamily="18" charset="0"/>
              </a:rPr>
              <a:t>  is a periodic function</a:t>
            </a:r>
            <a:endParaRPr lang="en-US" altLang="en-US" sz="2400">
              <a:solidFill>
                <a:srgbClr val="000000"/>
              </a:solidFill>
              <a:latin typeface="Times" panose="02020603050405020304" pitchFamily="18" charset="0"/>
            </a:endParaRPr>
          </a:p>
        </p:txBody>
      </p:sp>
      <p:sp>
        <p:nvSpPr>
          <p:cNvPr id="30733" name="Text Box 13"/>
          <p:cNvSpPr txBox="1">
            <a:spLocks noChangeArrowheads="1"/>
          </p:cNvSpPr>
          <p:nvPr/>
        </p:nvSpPr>
        <p:spPr bwMode="auto">
          <a:xfrm>
            <a:off x="4013200" y="15240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a:t>
            </a:r>
            <a:endParaRPr lang="en-US" altLang="en-US" sz="2400">
              <a:solidFill>
                <a:srgbClr val="000000"/>
              </a:solidFill>
              <a:latin typeface="Times" panose="02020603050405020304" pitchFamily="18" charset="0"/>
            </a:endParaRPr>
          </a:p>
        </p:txBody>
      </p:sp>
      <p:sp>
        <p:nvSpPr>
          <p:cNvPr id="30734" name="Text Box 14"/>
          <p:cNvSpPr txBox="1">
            <a:spLocks noChangeArrowheads="1"/>
          </p:cNvSpPr>
          <p:nvPr/>
        </p:nvSpPr>
        <p:spPr bwMode="auto">
          <a:xfrm>
            <a:off x="5638800" y="5638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endParaRPr lang="en-US" altLang="en-US" sz="2400">
              <a:solidFill>
                <a:srgbClr val="000000"/>
              </a:solidFill>
              <a:latin typeface="Times" panose="02020603050405020304" pitchFamily="18" charset="0"/>
            </a:endParaRPr>
          </a:p>
        </p:txBody>
      </p:sp>
      <p:sp>
        <p:nvSpPr>
          <p:cNvPr id="30735" name="Text Box 15"/>
          <p:cNvSpPr txBox="1">
            <a:spLocks noChangeArrowheads="1"/>
          </p:cNvSpPr>
          <p:nvPr/>
        </p:nvSpPr>
        <p:spPr bwMode="auto">
          <a:xfrm>
            <a:off x="5638800" y="5867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endParaRPr lang="en-US" altLang="en-US" sz="2400">
              <a:solidFill>
                <a:srgbClr val="000000"/>
              </a:solidFill>
              <a:latin typeface="Times" panose="02020603050405020304" pitchFamily="18" charset="0"/>
            </a:endParaRPr>
          </a:p>
        </p:txBody>
      </p:sp>
      <p:sp>
        <p:nvSpPr>
          <p:cNvPr id="30736" name="Text Box 16"/>
          <p:cNvSpPr txBox="1">
            <a:spLocks noChangeArrowheads="1"/>
          </p:cNvSpPr>
          <p:nvPr/>
        </p:nvSpPr>
        <p:spPr bwMode="auto">
          <a:xfrm>
            <a:off x="5638800" y="6096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sz="2400" b="1">
                <a:solidFill>
                  <a:srgbClr val="000080"/>
                </a:solidFill>
                <a:latin typeface="Times" panose="02020603050405020304" pitchFamily="18" charset="0"/>
              </a:rPr>
              <a:t>.</a:t>
            </a:r>
            <a:r>
              <a:rPr lang="en-US" altLang="en-US" sz="2400">
                <a:solidFill>
                  <a:srgbClr val="000000"/>
                </a:solidFill>
                <a:latin typeface="Times" panose="02020603050405020304" pitchFamily="18" charset="0"/>
              </a:rPr>
              <a:t> </a:t>
            </a:r>
            <a:endParaRPr lang="en-US" altLang="en-US" sz="2400">
              <a:solidFill>
                <a:srgbClr val="000000"/>
              </a:solidFill>
              <a:latin typeface="Times"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533400"/>
            <a:ext cx="8229600" cy="381000"/>
          </a:xfrm>
        </p:spPr>
        <p:txBody>
          <a:bodyPr>
            <a:normAutofit fontScale="90000"/>
          </a:bodyPr>
          <a:lstStyle/>
          <a:p>
            <a:r>
              <a:rPr lang="en-US" altLang="en-US" sz="2400"/>
              <a:t>Shor’s Algorithm - In Depth Analysis</a:t>
            </a:r>
            <a:endParaRPr lang="en-US" altLang="en-US"/>
          </a:p>
        </p:txBody>
      </p:sp>
      <p:sp>
        <p:nvSpPr>
          <p:cNvPr id="31748" name="Text Box 4"/>
          <p:cNvSpPr txBox="1">
            <a:spLocks noChangeArrowheads="1"/>
          </p:cNvSpPr>
          <p:nvPr/>
        </p:nvSpPr>
        <p:spPr bwMode="auto">
          <a:xfrm>
            <a:off x="1905000" y="12192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endParaRPr lang="en-US" altLang="en-US" sz="2400">
              <a:solidFill>
                <a:srgbClr val="000000"/>
              </a:solidFill>
              <a:latin typeface="Times" panose="02020603050405020304" pitchFamily="18" charset="0"/>
            </a:endParaRPr>
          </a:p>
        </p:txBody>
      </p:sp>
      <p:sp>
        <p:nvSpPr>
          <p:cNvPr id="31749" name="Text Box 5"/>
          <p:cNvSpPr txBox="1">
            <a:spLocks noChangeArrowheads="1"/>
          </p:cNvSpPr>
          <p:nvPr/>
        </p:nvSpPr>
        <p:spPr bwMode="auto">
          <a:xfrm>
            <a:off x="1752600" y="1120776"/>
            <a:ext cx="86868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algn="ctr" defTabSz="914400" eaLnBrk="0" fontAlgn="base" hangingPunct="0">
              <a:spcBef>
                <a:spcPct val="50000"/>
              </a:spcBef>
              <a:spcAft>
                <a:spcPct val="0"/>
              </a:spcAft>
            </a:pPr>
            <a:r>
              <a:rPr lang="en-US" altLang="en-US" b="1">
                <a:solidFill>
                  <a:srgbClr val="000080"/>
                </a:solidFill>
              </a:rPr>
              <a:t>To Factor an odd integer N  (Let’s choose 15) :</a:t>
            </a:r>
            <a:endParaRPr lang="en-US" altLang="en-US" b="1">
              <a:solidFill>
                <a:srgbClr val="000080"/>
              </a:solidFill>
            </a:endParaRPr>
          </a:p>
          <a:p>
            <a:pPr algn="ctr" defTabSz="914400" eaLnBrk="0" fontAlgn="base" hangingPunct="0">
              <a:spcBef>
                <a:spcPct val="50000"/>
              </a:spcBef>
              <a:spcAft>
                <a:spcPct val="0"/>
              </a:spcAft>
            </a:pP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Choose an integer </a:t>
            </a:r>
            <a:r>
              <a:rPr lang="en-US" altLang="en-US" i="1">
                <a:solidFill>
                  <a:srgbClr val="000000"/>
                </a:solidFill>
              </a:rPr>
              <a:t>q</a:t>
            </a:r>
            <a:r>
              <a:rPr lang="en-US" altLang="en-US">
                <a:solidFill>
                  <a:srgbClr val="000000"/>
                </a:solidFill>
              </a:rPr>
              <a:t> such that N  &lt; </a:t>
            </a:r>
            <a:r>
              <a:rPr lang="en-US" altLang="en-US" i="1">
                <a:solidFill>
                  <a:srgbClr val="000000"/>
                </a:solidFill>
              </a:rPr>
              <a:t>q</a:t>
            </a:r>
            <a:r>
              <a:rPr lang="en-US" altLang="en-US">
                <a:solidFill>
                  <a:srgbClr val="000000"/>
                </a:solidFill>
              </a:rPr>
              <a:t> &lt; 2N     </a:t>
            </a:r>
            <a:r>
              <a:rPr lang="en-US" altLang="en-US" b="1">
                <a:solidFill>
                  <a:srgbClr val="000080"/>
                </a:solidFill>
              </a:rPr>
              <a:t>let’s pick 256</a:t>
            </a: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Choose a random integer </a:t>
            </a:r>
            <a:r>
              <a:rPr lang="en-US" altLang="en-US" i="1">
                <a:solidFill>
                  <a:srgbClr val="000000"/>
                </a:solidFill>
              </a:rPr>
              <a:t>x</a:t>
            </a:r>
            <a:r>
              <a:rPr lang="en-US" altLang="en-US">
                <a:solidFill>
                  <a:srgbClr val="000000"/>
                </a:solidFill>
              </a:rPr>
              <a:t> such that GCD(</a:t>
            </a:r>
            <a:r>
              <a:rPr lang="en-US" altLang="en-US" i="1">
                <a:solidFill>
                  <a:srgbClr val="000000"/>
                </a:solidFill>
              </a:rPr>
              <a:t>x</a:t>
            </a:r>
            <a:r>
              <a:rPr lang="en-US" altLang="en-US">
                <a:solidFill>
                  <a:srgbClr val="000000"/>
                </a:solidFill>
              </a:rPr>
              <a:t>, N) = 1 </a:t>
            </a:r>
            <a:r>
              <a:rPr lang="en-US" altLang="en-US" b="1">
                <a:solidFill>
                  <a:srgbClr val="000080"/>
                </a:solidFill>
              </a:rPr>
              <a:t>let’s pick 7</a:t>
            </a:r>
            <a:endParaRPr lang="en-US" altLang="en-US">
              <a:solidFill>
                <a:srgbClr val="000000"/>
              </a:solidFill>
            </a:endParaRPr>
          </a:p>
          <a:p>
            <a:pPr defTabSz="914400" eaLnBrk="0" fontAlgn="base" hangingPunct="0">
              <a:spcBef>
                <a:spcPct val="50000"/>
              </a:spcBef>
              <a:spcAft>
                <a:spcPct val="0"/>
              </a:spcAft>
              <a:buClr>
                <a:srgbClr val="9999CC"/>
              </a:buClr>
              <a:buFont typeface="Times" panose="02020603050405020304" pitchFamily="18" charset="0"/>
              <a:buAutoNum type="arabicPeriod"/>
            </a:pPr>
            <a:r>
              <a:rPr lang="en-US" altLang="en-US">
                <a:solidFill>
                  <a:srgbClr val="000000"/>
                </a:solidFill>
              </a:rPr>
              <a:t>Create two quantum registers (these registers must also be entangled so that the collapse of the input register corresponds to the collapse of the output register)</a:t>
            </a:r>
            <a:endParaRPr lang="en-US" altLang="en-US">
              <a:solidFill>
                <a:srgbClr val="000000"/>
              </a:solidFill>
            </a:endParaRPr>
          </a:p>
          <a:p>
            <a:pPr lvl="1" defTabSz="914400" eaLnBrk="0" fontAlgn="base" hangingPunct="0">
              <a:spcBef>
                <a:spcPct val="50000"/>
              </a:spcBef>
              <a:spcAft>
                <a:spcPct val="0"/>
              </a:spcAft>
              <a:buClr>
                <a:srgbClr val="9999CC"/>
              </a:buClr>
              <a:buFont typeface="Times" panose="02020603050405020304" pitchFamily="18" charset="0"/>
              <a:buChar char="•"/>
            </a:pPr>
            <a:r>
              <a:rPr lang="en-US" altLang="en-US">
                <a:solidFill>
                  <a:srgbClr val="000000"/>
                </a:solidFill>
              </a:rPr>
              <a:t>Input register: must contain enough qubits to represent numbers as large as q-1.  </a:t>
            </a:r>
            <a:r>
              <a:rPr lang="en-US" altLang="en-US" b="1">
                <a:solidFill>
                  <a:srgbClr val="000080"/>
                </a:solidFill>
              </a:rPr>
              <a:t>up to 255, so we need 8 qubits</a:t>
            </a:r>
            <a:r>
              <a:rPr lang="en-US" altLang="en-US">
                <a:solidFill>
                  <a:srgbClr val="000000"/>
                </a:solidFill>
              </a:rPr>
              <a:t> </a:t>
            </a:r>
            <a:endParaRPr lang="en-US" altLang="en-US">
              <a:solidFill>
                <a:srgbClr val="000000"/>
              </a:solidFill>
            </a:endParaRPr>
          </a:p>
          <a:p>
            <a:pPr lvl="1" defTabSz="914400" eaLnBrk="0" fontAlgn="base" hangingPunct="0">
              <a:spcBef>
                <a:spcPct val="50000"/>
              </a:spcBef>
              <a:spcAft>
                <a:spcPct val="0"/>
              </a:spcAft>
              <a:buClr>
                <a:srgbClr val="9999CC"/>
              </a:buClr>
              <a:buFont typeface="Times" panose="02020603050405020304" pitchFamily="18" charset="0"/>
              <a:buChar char="•"/>
            </a:pPr>
            <a:r>
              <a:rPr lang="en-US" altLang="en-US">
                <a:solidFill>
                  <a:srgbClr val="000000"/>
                </a:solidFill>
              </a:rPr>
              <a:t>Output register: must contain enough qubits to represent numbers as large as N-1. </a:t>
            </a:r>
            <a:r>
              <a:rPr lang="en-US" altLang="en-US" b="1">
                <a:solidFill>
                  <a:srgbClr val="000080"/>
                </a:solidFill>
              </a:rPr>
              <a:t>up to 14, so we need 4 qubits</a:t>
            </a:r>
            <a:endParaRPr lang="en-US" altLang="en-US">
              <a:solidFill>
                <a:srgbClr val="000000"/>
              </a:solidFill>
            </a:endParaRPr>
          </a:p>
        </p:txBody>
      </p:sp>
      <p:sp>
        <p:nvSpPr>
          <p:cNvPr id="31751" name="Text Box 7"/>
          <p:cNvSpPr txBox="1">
            <a:spLocks noChangeArrowheads="1"/>
          </p:cNvSpPr>
          <p:nvPr/>
        </p:nvSpPr>
        <p:spPr bwMode="auto">
          <a:xfrm>
            <a:off x="6121400" y="21463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a:solidFill>
                  <a:srgbClr val="000000"/>
                </a:solidFill>
                <a:latin typeface="Times" panose="02020603050405020304" pitchFamily="18" charset="0"/>
              </a:rPr>
              <a:t>2</a:t>
            </a:r>
            <a:endParaRPr lang="en-US" altLang="en-US">
              <a:solidFill>
                <a:srgbClr val="000000"/>
              </a:solidFill>
              <a:latin typeface="Times" panose="02020603050405020304" pitchFamily="18" charset="0"/>
            </a:endParaRPr>
          </a:p>
        </p:txBody>
      </p:sp>
      <p:sp>
        <p:nvSpPr>
          <p:cNvPr id="31753" name="Text Box 9"/>
          <p:cNvSpPr txBox="1">
            <a:spLocks noChangeArrowheads="1"/>
          </p:cNvSpPr>
          <p:nvPr/>
        </p:nvSpPr>
        <p:spPr bwMode="auto">
          <a:xfrm>
            <a:off x="7378700" y="21463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en-US" altLang="en-US">
                <a:solidFill>
                  <a:srgbClr val="000000"/>
                </a:solidFill>
                <a:latin typeface="Times" panose="02020603050405020304" pitchFamily="18" charset="0"/>
              </a:rPr>
              <a:t>2</a:t>
            </a:r>
            <a:endParaRPr lang="en-US" altLang="en-US">
              <a:solidFill>
                <a:srgbClr val="000000"/>
              </a:solidFill>
              <a:latin typeface="Times"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Grovers</a:t>
            </a:r>
            <a:r>
              <a:rPr lang="en-IN" dirty="0"/>
              <a:t> Algorithm</a:t>
            </a:r>
            <a:endParaRPr lang="en-IN" dirty="0"/>
          </a:p>
        </p:txBody>
      </p:sp>
      <p:pic>
        <p:nvPicPr>
          <p:cNvPr id="55298" name="Picture 2" descr="Grovers algorithm&#10;Unsorted data base search: Find a given element in a data base of size N&#10;Time to solve:&#10;classical&#10;quantu..."/>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21295" y="1765300"/>
            <a:ext cx="5663735"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0" i="0" dirty="0">
                <a:solidFill>
                  <a:srgbClr val="292929"/>
                </a:solidFill>
                <a:effectLst/>
                <a:latin typeface="charter"/>
              </a:rPr>
              <a:t>Back in 1996, an IIT Delhi and Stanford alumni — </a:t>
            </a:r>
            <a:r>
              <a:rPr lang="en-US" b="0" i="0" dirty="0" err="1">
                <a:solidFill>
                  <a:srgbClr val="292929"/>
                </a:solidFill>
                <a:effectLst/>
                <a:latin typeface="charter"/>
              </a:rPr>
              <a:t>Lov</a:t>
            </a:r>
            <a:r>
              <a:rPr lang="en-US" b="0" i="0" dirty="0">
                <a:solidFill>
                  <a:srgbClr val="292929"/>
                </a:solidFill>
                <a:effectLst/>
                <a:latin typeface="charter"/>
              </a:rPr>
              <a:t> Grover developed a quantum searching algorithm which had time complexity of </a:t>
            </a:r>
            <a:r>
              <a:rPr lang="en-US" b="0" i="1" dirty="0">
                <a:solidFill>
                  <a:srgbClr val="292929"/>
                </a:solidFill>
                <a:effectLst/>
                <a:latin typeface="charter"/>
              </a:rPr>
              <a:t>O(</a:t>
            </a:r>
            <a:r>
              <a:rPr lang="en-US" b="1" i="1" dirty="0">
                <a:solidFill>
                  <a:srgbClr val="292929"/>
                </a:solidFill>
                <a:effectLst/>
                <a:latin typeface="charter"/>
              </a:rPr>
              <a:t>√</a:t>
            </a:r>
            <a:r>
              <a:rPr lang="en-US" b="0" i="1" dirty="0">
                <a:solidFill>
                  <a:srgbClr val="292929"/>
                </a:solidFill>
                <a:effectLst/>
                <a:latin typeface="charter"/>
              </a:rPr>
              <a:t>N)</a:t>
            </a:r>
            <a:r>
              <a:rPr lang="en-US" b="0" i="0" dirty="0">
                <a:solidFill>
                  <a:srgbClr val="292929"/>
                </a:solidFill>
                <a:effectLst/>
                <a:latin typeface="charter"/>
              </a:rPr>
              <a:t>. This is a revolutionary algorithm because analogous searching can’t be solved in less than </a:t>
            </a:r>
            <a:r>
              <a:rPr lang="en-US" b="0" i="1" dirty="0">
                <a:solidFill>
                  <a:srgbClr val="292929"/>
                </a:solidFill>
                <a:effectLst/>
                <a:latin typeface="charter"/>
              </a:rPr>
              <a:t>O(N)</a:t>
            </a:r>
            <a:r>
              <a:rPr lang="en-US" b="0" i="0" dirty="0">
                <a:solidFill>
                  <a:srgbClr val="292929"/>
                </a:solidFill>
                <a:effectLst/>
                <a:latin typeface="charter"/>
              </a:rPr>
              <a:t> with classical computing.</a:t>
            </a:r>
            <a:endParaRPr lang="en-US" b="0" i="0" dirty="0">
              <a:solidFill>
                <a:srgbClr val="292929"/>
              </a:solidFill>
              <a:effectLst/>
              <a:latin typeface="charter"/>
            </a:endParaRPr>
          </a:p>
          <a:p>
            <a:endParaRPr lang="en-IN" dirty="0"/>
          </a:p>
        </p:txBody>
      </p:sp>
      <p:pic>
        <p:nvPicPr>
          <p:cNvPr id="5" name="Picture 4"/>
          <p:cNvPicPr>
            <a:picLocks noChangeAspect="1"/>
          </p:cNvPicPr>
          <p:nvPr/>
        </p:nvPicPr>
        <p:blipFill>
          <a:blip r:embed="rId1"/>
          <a:stretch>
            <a:fillRect/>
          </a:stretch>
        </p:blipFill>
        <p:spPr>
          <a:xfrm>
            <a:off x="1771650" y="3257551"/>
            <a:ext cx="8701087" cy="251123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Entanglement</a:t>
            </a:r>
            <a:br>
              <a:rPr lang="en-IN" sz="2000" dirty="0"/>
            </a:br>
            <a:r>
              <a:rPr lang="en-IN" sz="2000" dirty="0"/>
              <a:t>https://youtu.be/OefsPBDOcFE</a:t>
            </a:r>
            <a:endParaRPr lang="en-IN" sz="2000" dirty="0"/>
          </a:p>
        </p:txBody>
      </p:sp>
      <p:sp>
        <p:nvSpPr>
          <p:cNvPr id="3" name="Content Placeholder 2"/>
          <p:cNvSpPr>
            <a:spLocks noGrp="1"/>
          </p:cNvSpPr>
          <p:nvPr>
            <p:ph idx="1"/>
          </p:nvPr>
        </p:nvSpPr>
        <p:spPr/>
        <p:txBody>
          <a:bodyPr>
            <a:normAutofit fontScale="92500" lnSpcReduction="20000"/>
          </a:bodyPr>
          <a:lstStyle/>
          <a:p>
            <a:pPr algn="just" fontAlgn="base"/>
            <a:r>
              <a:rPr lang="en-US" b="0" i="0" dirty="0">
                <a:solidFill>
                  <a:srgbClr val="3A3A3A"/>
                </a:solidFill>
                <a:effectLst/>
                <a:latin typeface="Roboto"/>
              </a:rPr>
              <a:t>Quantum Entanglement defines the relation between two particles separated by a distance. This distance could be as small as one centimeter or thousands of light years. The relation is defined by the interaction between these two particles. For example, when two particles are entangled, one particle will be observed spinning upward, and the other particle will be spinning downward. This means that they possess properties correlating each other.</a:t>
            </a:r>
            <a:endParaRPr lang="en-US" b="0" i="0" dirty="0">
              <a:solidFill>
                <a:srgbClr val="3A3A3A"/>
              </a:solidFill>
              <a:effectLst/>
              <a:latin typeface="Roboto"/>
            </a:endParaRPr>
          </a:p>
          <a:p>
            <a:pPr algn="just" fontAlgn="base"/>
            <a:r>
              <a:rPr lang="en-US" b="0" i="0" dirty="0">
                <a:solidFill>
                  <a:srgbClr val="3A3A3A"/>
                </a:solidFill>
                <a:effectLst/>
                <a:latin typeface="Roboto"/>
              </a:rPr>
              <a:t>When the particles are not entangled, they possess individual identities. When they become entangled, they lose their individual identities. Now, they have a single identity that defines both of them. The interesting phenomenon is that any change in one particle reflects the effect in the other particle irrespective of the distance between them. Moreover, once the entanglement has been established, it will stay there irrespective of the distance. The particle seems to know about the other particle, even if they are separated by a large distance.</a:t>
            </a:r>
            <a:endParaRPr lang="en-US" b="0" i="0" dirty="0">
              <a:solidFill>
                <a:srgbClr val="3A3A3A"/>
              </a:solidFill>
              <a:effectLst/>
              <a:latin typeface="Roboto"/>
            </a:endParaRPr>
          </a:p>
          <a:p>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fontAlgn="base"/>
            <a:r>
              <a:rPr lang="en-US" b="1" i="0" dirty="0">
                <a:solidFill>
                  <a:srgbClr val="000000"/>
                </a:solidFill>
                <a:effectLst/>
                <a:latin typeface="inherit"/>
              </a:rPr>
              <a:t>“Spooky Action At A Distance”</a:t>
            </a:r>
            <a:endParaRPr lang="en-US" b="1" i="0" dirty="0">
              <a:solidFill>
                <a:srgbClr val="000000"/>
              </a:solidFill>
              <a:effectLst/>
              <a:latin typeface="Roboto"/>
            </a:endParaRPr>
          </a:p>
          <a:p>
            <a:pPr algn="just" fontAlgn="base"/>
            <a:r>
              <a:rPr lang="en-US" b="0" i="0" dirty="0">
                <a:solidFill>
                  <a:srgbClr val="3A3A3A"/>
                </a:solidFill>
                <a:effectLst/>
                <a:latin typeface="Roboto"/>
              </a:rPr>
              <a:t>Regarding quantum entanglement, Albert Einstein called it “Spooky Action At A Distance”. One of the hypothesis could be that if the entangled particles experience changes instantly, even when they are separated by light years, there’s must be some unknown force traveling faster than light that instigates the changes in properties. Einstein rejected this explanation, as according to him, nothing could travel faster than light. There must be some unknown “local forces” that affects the entangled properties of these particles. According to him, particles possess “real” properties that are visible when we observe them.</a:t>
            </a:r>
            <a:endParaRPr lang="en-US" b="0" i="0" dirty="0">
              <a:solidFill>
                <a:srgbClr val="3A3A3A"/>
              </a:solidFill>
              <a:effectLst/>
              <a:latin typeface="Roboto"/>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mechanics</a:t>
            </a:r>
            <a:endParaRPr lang="en-IN" dirty="0"/>
          </a:p>
        </p:txBody>
      </p:sp>
      <p:sp>
        <p:nvSpPr>
          <p:cNvPr id="3" name="Content Placeholder 2"/>
          <p:cNvSpPr>
            <a:spLocks noGrp="1"/>
          </p:cNvSpPr>
          <p:nvPr>
            <p:ph idx="1"/>
          </p:nvPr>
        </p:nvSpPr>
        <p:spPr/>
        <p:txBody>
          <a:bodyPr>
            <a:normAutofit fontScale="70000" lnSpcReduction="20000"/>
          </a:bodyPr>
          <a:lstStyle/>
          <a:p>
            <a:pPr algn="l">
              <a:buFont typeface="Wingdings" panose="05000000000000000000" pitchFamily="2" charset="2"/>
              <a:buChar char="q"/>
            </a:pPr>
            <a:r>
              <a:rPr lang="en-US" b="0" i="0" dirty="0">
                <a:solidFill>
                  <a:srgbClr val="000000"/>
                </a:solidFill>
                <a:effectLst/>
                <a:latin typeface="Lato"/>
              </a:rPr>
              <a:t>Quantum mechanics is different from classical mechanics, which describes the behavior of macroscopic particles or in simple terms the particles we can see through our eyes.</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The laws of quantum mechanics are different from classical mechanics, making it hard to visualize and understand.</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In our normal physical world we take the position and state of object to be well defined and independent of other objects, which is exactly opposite to the laws of quantum mechanics</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Quantum particles do not have specific position or state, but they are described mathematically, using a wave-function (mathematical representation of a wave)</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The wave-function of a particle can give us the probability of finding a particle at a point</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When we find the particle at a point, the wave-function collapses at that point</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The barrier between the quantum world and physical world is measurement, the moment we make a measurement wave-function shifts to a particle </a:t>
            </a:r>
            <a:endParaRPr lang="en-US" b="0" i="0" dirty="0">
              <a:solidFill>
                <a:srgbClr val="000000"/>
              </a:solidFill>
              <a:effectLst/>
              <a:latin typeface="Lato"/>
            </a:endParaRPr>
          </a:p>
          <a:p>
            <a:pPr algn="l">
              <a:buFont typeface="Wingdings" panose="05000000000000000000" pitchFamily="2" charset="2"/>
              <a:buChar char="q"/>
            </a:pPr>
            <a:r>
              <a:rPr lang="en-US" b="0" i="0" dirty="0">
                <a:solidFill>
                  <a:srgbClr val="000000"/>
                </a:solidFill>
                <a:effectLst/>
                <a:latin typeface="Lato"/>
              </a:rPr>
              <a:t>The gap in our knowledge is that we do not know how a widely spread wave collapse into a localized particle, after we make measurement at a point</a:t>
            </a:r>
            <a:endParaRPr lang="en-US" b="0" i="0" dirty="0">
              <a:solidFill>
                <a:srgbClr val="000000"/>
              </a:solidFill>
              <a:effectLst/>
              <a:latin typeface="Lato"/>
            </a:endParaRPr>
          </a:p>
          <a:p>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Entanglement</a:t>
            </a:r>
            <a:endParaRPr lang="en-IN" dirty="0"/>
          </a:p>
        </p:txBody>
      </p:sp>
      <p:sp>
        <p:nvSpPr>
          <p:cNvPr id="3" name="Content Placeholder 2"/>
          <p:cNvSpPr>
            <a:spLocks noGrp="1"/>
          </p:cNvSpPr>
          <p:nvPr>
            <p:ph idx="1"/>
          </p:nvPr>
        </p:nvSpPr>
        <p:spPr/>
        <p:txBody>
          <a:bodyPr>
            <a:normAutofit fontScale="85000" lnSpcReduction="20000"/>
          </a:bodyPr>
          <a:lstStyle/>
          <a:p>
            <a:r>
              <a:rPr lang="en-US" b="0" i="0" dirty="0">
                <a:solidFill>
                  <a:srgbClr val="222222"/>
                </a:solidFill>
                <a:effectLst/>
                <a:latin typeface="Verdana" panose="020B0604030504040204" pitchFamily="34" charset="0"/>
              </a:rPr>
              <a:t>One of QM’s most mystifying phenomena is</a:t>
            </a:r>
            <a:r>
              <a:rPr lang="en-US" b="1" i="0" dirty="0">
                <a:solidFill>
                  <a:srgbClr val="222222"/>
                </a:solidFill>
                <a:effectLst/>
                <a:latin typeface="Verdana" panose="020B0604030504040204" pitchFamily="34" charset="0"/>
              </a:rPr>
              <a:t> quantum entanglement (</a:t>
            </a:r>
            <a:r>
              <a:rPr lang="en-US" b="1" i="0" dirty="0" err="1">
                <a:solidFill>
                  <a:srgbClr val="222222"/>
                </a:solidFill>
                <a:effectLst/>
                <a:latin typeface="Verdana" panose="020B0604030504040204" pitchFamily="34" charset="0"/>
              </a:rPr>
              <a:t>Qe</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According to this phenomenon, when two particles — such as atoms, photons, or electrons — are entangled, they experience an </a:t>
            </a:r>
            <a:r>
              <a:rPr lang="en-US" b="1" i="0" dirty="0">
                <a:solidFill>
                  <a:srgbClr val="222222"/>
                </a:solidFill>
                <a:effectLst/>
                <a:latin typeface="Verdana" panose="020B0604030504040204" pitchFamily="34" charset="0"/>
              </a:rPr>
              <a:t>inexplicable link</a:t>
            </a:r>
            <a:r>
              <a:rPr lang="en-US" b="0" i="0" dirty="0">
                <a:solidFill>
                  <a:srgbClr val="222222"/>
                </a:solidFill>
                <a:effectLst/>
                <a:latin typeface="Verdana" panose="020B0604030504040204" pitchFamily="34" charset="0"/>
              </a:rPr>
              <a:t> that is maintained even if the particles are on the opposite sides of the universe, a million light-years away. So, entangled means that the behavior of these particles is tied to one another. For example, if one particle is found spinning in one direction, then the other particle </a:t>
            </a:r>
            <a:r>
              <a:rPr lang="en-US" b="1" i="0" dirty="0">
                <a:solidFill>
                  <a:srgbClr val="222222"/>
                </a:solidFill>
                <a:effectLst/>
                <a:latin typeface="Verdana" panose="020B0604030504040204" pitchFamily="34" charset="0"/>
              </a:rPr>
              <a:t>instantaneously and immediately</a:t>
            </a:r>
            <a:r>
              <a:rPr lang="en-US" b="0" i="0" dirty="0">
                <a:solidFill>
                  <a:srgbClr val="222222"/>
                </a:solidFill>
                <a:effectLst/>
                <a:latin typeface="Verdana" panose="020B0604030504040204" pitchFamily="34" charset="0"/>
              </a:rPr>
              <a:t> changes its spin in a corresponding manner dictated by the </a:t>
            </a:r>
            <a:r>
              <a:rPr lang="en-US" b="0" i="0" u="none" strike="noStrike" dirty="0">
                <a:solidFill>
                  <a:srgbClr val="4DB2EC"/>
                </a:solidFill>
                <a:effectLst/>
                <a:latin typeface="Verdana" panose="020B0604030504040204" pitchFamily="34" charset="0"/>
                <a:hlinkClick r:id="rId1"/>
              </a:rPr>
              <a:t>entanglement</a:t>
            </a:r>
            <a:r>
              <a:rPr lang="en-US" b="0" i="0" dirty="0">
                <a:solidFill>
                  <a:srgbClr val="222222"/>
                </a:solidFill>
                <a:effectLst/>
                <a:latin typeface="Verdana" panose="020B0604030504040204" pitchFamily="34" charset="0"/>
              </a:rPr>
              <a:t>. In fact, an observer measuring one particle could perfectly predict the corresponding measurements of a second observer looking at the other particle far away. In entanglement, one constituent (system or particle) cannot be fully described without considering the other(s). So far </a:t>
            </a:r>
            <a:r>
              <a:rPr lang="en-US" b="0" i="0" dirty="0" err="1">
                <a:solidFill>
                  <a:srgbClr val="222222"/>
                </a:solidFill>
                <a:effectLst/>
                <a:latin typeface="Verdana" panose="020B0604030504040204" pitchFamily="34" charset="0"/>
              </a:rPr>
              <a:t>Qe</a:t>
            </a:r>
            <a:r>
              <a:rPr lang="en-US" b="0" i="0" dirty="0">
                <a:solidFill>
                  <a:srgbClr val="222222"/>
                </a:solidFill>
                <a:effectLst/>
                <a:latin typeface="Verdana" panose="020B0604030504040204" pitchFamily="34" charset="0"/>
              </a:rPr>
              <a:t> has been demonstrated experimentally with photons, neutrinos, electrons, molecules as large as buckyballs and even small </a:t>
            </a:r>
            <a:r>
              <a:rPr lang="en-US" b="0" i="0" u="none" strike="noStrike" dirty="0">
                <a:solidFill>
                  <a:srgbClr val="4DB2EC"/>
                </a:solidFill>
                <a:effectLst/>
                <a:latin typeface="Verdana" panose="020B0604030504040204" pitchFamily="34" charset="0"/>
                <a:hlinkClick r:id="rId2"/>
              </a:rPr>
              <a:t>diamonds</a:t>
            </a:r>
            <a:r>
              <a:rPr lang="en-US" b="0" i="0" dirty="0">
                <a:solidFill>
                  <a:srgbClr val="222222"/>
                </a:solidFill>
                <a:effectLst/>
                <a:latin typeface="Verdana" panose="020B0604030504040204" pitchFamily="34" charset="0"/>
              </a:rPr>
              <a:t>. Measurements of physical properties such as position, momentum, spin, and </a:t>
            </a:r>
            <a:r>
              <a:rPr lang="en-US" b="0" i="0" dirty="0" err="1">
                <a:solidFill>
                  <a:srgbClr val="222222"/>
                </a:solidFill>
                <a:effectLst/>
                <a:latin typeface="Verdana" panose="020B0604030504040204" pitchFamily="34" charset="0"/>
              </a:rPr>
              <a:t>polarisation</a:t>
            </a:r>
            <a:r>
              <a:rPr lang="en-US" b="0" i="0" dirty="0">
                <a:solidFill>
                  <a:srgbClr val="222222"/>
                </a:solidFill>
                <a:effectLst/>
                <a:latin typeface="Verdana" panose="020B0604030504040204" pitchFamily="34" charset="0"/>
              </a:rPr>
              <a:t>, performed on entangled particles have been found to be entangled.</a:t>
            </a:r>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Entanglement</a:t>
            </a:r>
            <a:endParaRPr lang="en-IN" dirty="0"/>
          </a:p>
        </p:txBody>
      </p:sp>
      <p:pic>
        <p:nvPicPr>
          <p:cNvPr id="1026" name="Picture 2" descr="A Static Imag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79" y="2772002"/>
            <a:ext cx="7115176" cy="2371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51579" y="5143727"/>
            <a:ext cx="7115176" cy="646331"/>
          </a:xfrm>
          <a:prstGeom prst="rect">
            <a:avLst/>
          </a:prstGeom>
          <a:noFill/>
        </p:spPr>
        <p:txBody>
          <a:bodyPr wrap="square">
            <a:spAutoFit/>
          </a:bodyPr>
          <a:lstStyle/>
          <a:p>
            <a:r>
              <a:rPr lang="en-US" b="0" i="0" dirty="0">
                <a:solidFill>
                  <a:srgbClr val="777777"/>
                </a:solidFill>
                <a:effectLst/>
                <a:latin typeface="-apple-system"/>
              </a:rPr>
              <a:t>Entanglement is a rule that governs how measurements of one entangled partner relate to measurements of another.</a:t>
            </a:r>
            <a:endParaRPr lang="en-IN" dirty="0"/>
          </a:p>
        </p:txBody>
      </p:sp>
      <p:sp>
        <p:nvSpPr>
          <p:cNvPr id="8" name="TextBox 7"/>
          <p:cNvSpPr txBox="1"/>
          <p:nvPr/>
        </p:nvSpPr>
        <p:spPr>
          <a:xfrm>
            <a:off x="1451578" y="1896843"/>
            <a:ext cx="9603275" cy="923330"/>
          </a:xfrm>
          <a:prstGeom prst="rect">
            <a:avLst/>
          </a:prstGeom>
          <a:noFill/>
        </p:spPr>
        <p:txBody>
          <a:bodyPr wrap="square">
            <a:spAutoFit/>
          </a:bodyPr>
          <a:lstStyle/>
          <a:p>
            <a:r>
              <a:rPr lang="en-US" b="0" i="0" dirty="0">
                <a:solidFill>
                  <a:srgbClr val="333333"/>
                </a:solidFill>
                <a:effectLst/>
                <a:latin typeface="Lora"/>
              </a:rPr>
              <a:t>Entangled objects share a peculiar bond: When one member of an entangled collection is queried (that is, </a:t>
            </a:r>
            <a:r>
              <a:rPr lang="en-US" b="0" i="0" dirty="0">
                <a:solidFill>
                  <a:srgbClr val="357EDD"/>
                </a:solidFill>
                <a:effectLst/>
                <a:latin typeface="Lora"/>
                <a:hlinkClick r:id="rId2"/>
              </a:rPr>
              <a:t>measured</a:t>
            </a:r>
            <a:r>
              <a:rPr lang="en-US" b="0" i="0" dirty="0">
                <a:solidFill>
                  <a:srgbClr val="333333"/>
                </a:solidFill>
                <a:effectLst/>
                <a:latin typeface="Lora"/>
              </a:rPr>
              <a:t>), its answer is always tightly linked, or correlated, to the answers of the other objects in the group. Scientists call the connection shared by entangled particles “entanglement.”</a:t>
            </a:r>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descr="Quantum Teleportation - IB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85924" y="2114550"/>
            <a:ext cx="9368929" cy="3643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42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80" y="1600200"/>
            <a:ext cx="9441210" cy="4453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descr="Quantum Teleporta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71624" y="1957388"/>
            <a:ext cx="9483229" cy="3743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descr="Entanglement and Teleporta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14488" y="2016125"/>
            <a:ext cx="9272587" cy="3449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Computer</a:t>
            </a:r>
            <a:endParaRPr lang="en-IN" dirty="0"/>
          </a:p>
        </p:txBody>
      </p:sp>
      <p:sp>
        <p:nvSpPr>
          <p:cNvPr id="3" name="Content Placeholder 2"/>
          <p:cNvSpPr>
            <a:spLocks noGrp="1"/>
          </p:cNvSpPr>
          <p:nvPr>
            <p:ph idx="1"/>
          </p:nvPr>
        </p:nvSpPr>
        <p:spPr/>
        <p:txBody>
          <a:bodyPr/>
          <a:lstStyle/>
          <a:p>
            <a:r>
              <a:rPr lang="en-IN" dirty="0">
                <a:hlinkClick r:id="rId1"/>
              </a:rPr>
              <a:t>https://www.youtube.com/watch?v=HdSmIUuGf-I&amp;list=PLtc7EtOn0ajEt_m03fGvSSfjtJLq58ezN&amp;index=3&amp;t=295s</a:t>
            </a:r>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bits</a:t>
            </a:r>
            <a:endParaRPr lang="en-IN" dirty="0"/>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559485" y="2432481"/>
            <a:ext cx="3495370" cy="28383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51579" y="2016125"/>
            <a:ext cx="6107906" cy="2031325"/>
          </a:xfrm>
          <a:prstGeom prst="rect">
            <a:avLst/>
          </a:prstGeom>
          <a:noFill/>
        </p:spPr>
        <p:txBody>
          <a:bodyPr wrap="square">
            <a:spAutoFit/>
          </a:bodyPr>
          <a:lstStyle/>
          <a:p>
            <a:r>
              <a:rPr lang="en-US" b="0" i="0" dirty="0">
                <a:solidFill>
                  <a:srgbClr val="333333"/>
                </a:solidFill>
                <a:effectLst/>
                <a:latin typeface="Lora"/>
              </a:rPr>
              <a:t>The difference is much more than a name. Bits are like switches: They can be on or off, up or down, 0 or 1. Qubits, on the other hand, can take on an infinite number of different values—more like dimmer knobs than simple switches. Qubits can also store a </a:t>
            </a:r>
            <a:r>
              <a:rPr lang="en-US" b="0" i="0" dirty="0">
                <a:solidFill>
                  <a:srgbClr val="357EDD"/>
                </a:solidFill>
                <a:effectLst/>
                <a:latin typeface="Lora"/>
                <a:hlinkClick r:id="rId2"/>
              </a:rPr>
              <a:t>superposition</a:t>
            </a:r>
            <a:r>
              <a:rPr lang="en-US" b="0" i="0" dirty="0">
                <a:solidFill>
                  <a:srgbClr val="333333"/>
                </a:solidFill>
                <a:effectLst/>
                <a:latin typeface="Lora"/>
              </a:rPr>
              <a:t>, which is akin to a switch that is both up and down at the same time.</a:t>
            </a:r>
            <a:endParaRPr lang="en-US" b="0" i="0" dirty="0">
              <a:solidFill>
                <a:srgbClr val="333333"/>
              </a:solidFill>
              <a:effectLst/>
              <a:latin typeface="Lora"/>
            </a:endParaRPr>
          </a:p>
          <a:p>
            <a:endParaRPr lang="en-IN" dirty="0"/>
          </a:p>
        </p:txBody>
      </p:sp>
      <p:sp>
        <p:nvSpPr>
          <p:cNvPr id="8" name="TextBox 7"/>
          <p:cNvSpPr txBox="1"/>
          <p:nvPr/>
        </p:nvSpPr>
        <p:spPr>
          <a:xfrm>
            <a:off x="1451579" y="3932822"/>
            <a:ext cx="6107906" cy="1754326"/>
          </a:xfrm>
          <a:prstGeom prst="rect">
            <a:avLst/>
          </a:prstGeom>
          <a:noFill/>
        </p:spPr>
        <p:txBody>
          <a:bodyPr wrap="square">
            <a:spAutoFit/>
          </a:bodyPr>
          <a:lstStyle/>
          <a:p>
            <a:r>
              <a:rPr lang="en-US" b="0" i="0" dirty="0">
                <a:solidFill>
                  <a:srgbClr val="333333"/>
                </a:solidFill>
                <a:effectLst/>
                <a:latin typeface="Lora"/>
              </a:rPr>
              <a:t>Qubits are much more interesting. Instead of living in a space of just two points, qubits live on the surface of a sphere. Specifying the value of a qubit is just like specifying a location on the surface of the Earth. You provide a latitude and longitude, and this identifies a unique spot on an abstract globe.</a:t>
            </a:r>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0" i="0" dirty="0">
                <a:solidFill>
                  <a:srgbClr val="000000"/>
                </a:solidFill>
                <a:effectLst/>
                <a:latin typeface="Lora"/>
              </a:rPr>
              <a:t>Thus, measuring this algorithm’s output only yields the index of a probable output, which is called quantum Fourier sampling (QFS). QFS is an important primitive in quantum algorithms, and entails applying the QFT and measuring the output state, resulting in the sampling of an index </a:t>
            </a:r>
            <a:r>
              <a:rPr lang="en-US" b="0" i="1" dirty="0" err="1">
                <a:solidFill>
                  <a:srgbClr val="000000"/>
                </a:solidFill>
                <a:effectLst/>
                <a:latin typeface="Lora"/>
              </a:rPr>
              <a:t>i</a:t>
            </a:r>
            <a:r>
              <a:rPr lang="en-US" b="0" i="0" dirty="0">
                <a:solidFill>
                  <a:srgbClr val="000000"/>
                </a:solidFill>
                <a:effectLst/>
                <a:latin typeface="Lora"/>
              </a:rPr>
              <a:t> from a certain probability distribution.</a:t>
            </a:r>
            <a:endParaRPr lang="en-I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Advanced Computer Architecture Laboratory</a:t>
            </a:r>
            <a:endParaRPr lang="en-US" altLang="en-US"/>
          </a:p>
        </p:txBody>
      </p:sp>
      <p:sp>
        <p:nvSpPr>
          <p:cNvPr id="843778" name="Rectangle 2"/>
          <p:cNvSpPr>
            <a:spLocks noGrp="1" noChangeArrowheads="1"/>
          </p:cNvSpPr>
          <p:nvPr>
            <p:ph type="title"/>
          </p:nvPr>
        </p:nvSpPr>
        <p:spPr/>
        <p:txBody>
          <a:bodyPr/>
          <a:lstStyle/>
          <a:p>
            <a:r>
              <a:rPr lang="en-US" altLang="en-US"/>
              <a:t>Physical Implementation</a:t>
            </a:r>
            <a:endParaRPr lang="en-US" altLang="en-US"/>
          </a:p>
        </p:txBody>
      </p:sp>
      <p:sp>
        <p:nvSpPr>
          <p:cNvPr id="843779" name="Rectangle 3"/>
          <p:cNvSpPr>
            <a:spLocks noGrp="1" noChangeArrowheads="1"/>
          </p:cNvSpPr>
          <p:nvPr>
            <p:ph type="body" idx="1"/>
          </p:nvPr>
        </p:nvSpPr>
        <p:spPr>
          <a:xfrm>
            <a:off x="2514601" y="1785938"/>
            <a:ext cx="7248525" cy="4114800"/>
          </a:xfrm>
        </p:spPr>
        <p:txBody>
          <a:bodyPr>
            <a:normAutofit lnSpcReduction="10000"/>
          </a:bodyPr>
          <a:lstStyle/>
          <a:p>
            <a:pPr>
              <a:buFontTx/>
              <a:buNone/>
            </a:pPr>
            <a:r>
              <a:rPr lang="en-US" altLang="en-US" sz="2400" b="1"/>
              <a:t>Main Contenders</a:t>
            </a:r>
            <a:endParaRPr lang="en-US" altLang="en-US" sz="2400"/>
          </a:p>
          <a:p>
            <a:pPr>
              <a:lnSpc>
                <a:spcPct val="90000"/>
              </a:lnSpc>
            </a:pPr>
            <a:r>
              <a:rPr lang="en-US" altLang="en-US" sz="2400">
                <a:sym typeface="Symbol" panose="05050102010706020507" pitchFamily="18" charset="2"/>
              </a:rPr>
              <a:t>NMR (nuclear magnetic resonance)</a:t>
            </a:r>
            <a:endParaRPr lang="en-US" altLang="en-US" sz="2400">
              <a:sym typeface="Symbol" panose="05050102010706020507" pitchFamily="18" charset="2"/>
            </a:endParaRPr>
          </a:p>
          <a:p>
            <a:pPr>
              <a:lnSpc>
                <a:spcPct val="90000"/>
              </a:lnSpc>
            </a:pPr>
            <a:r>
              <a:rPr lang="en-US" altLang="en-US" sz="2400"/>
              <a:t>Ion traps</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Optical lattices</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Quantum dots</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Electrons on liquid helium</a:t>
            </a:r>
            <a:endParaRPr lang="en-US" altLang="en-US" sz="2400">
              <a:sym typeface="Symbol" panose="05050102010706020507" pitchFamily="18" charset="2"/>
            </a:endParaRPr>
          </a:p>
          <a:p>
            <a:pPr>
              <a:lnSpc>
                <a:spcPct val="90000"/>
              </a:lnSpc>
              <a:buFontTx/>
              <a:buNone/>
            </a:pPr>
            <a:r>
              <a:rPr lang="en-US" altLang="en-US" sz="2400">
                <a:sym typeface="Symbol" panose="05050102010706020507" pitchFamily="18" charset="2"/>
              </a:rPr>
              <a:t>		etc.</a:t>
            </a:r>
            <a:endParaRPr lang="en-US" altLang="en-US">
              <a:sym typeface="Symbol" panose="05050102010706020507" pitchFamily="18" charset="2"/>
            </a:endParaRPr>
          </a:p>
          <a:p>
            <a:pPr>
              <a:lnSpc>
                <a:spcPct val="90000"/>
              </a:lnSpc>
              <a:buFontTx/>
              <a:buNone/>
            </a:pPr>
            <a:r>
              <a:rPr lang="en-US" altLang="en-US" sz="2400" b="1">
                <a:sym typeface="Symbol" panose="05050102010706020507" pitchFamily="18" charset="2"/>
              </a:rPr>
              <a:t>Main Deficiency</a:t>
            </a:r>
            <a:endParaRPr lang="en-US" altLang="en-US" sz="2400">
              <a:sym typeface="Symbol" panose="05050102010706020507" pitchFamily="18" charset="2"/>
            </a:endParaRPr>
          </a:p>
          <a:p>
            <a:pPr>
              <a:lnSpc>
                <a:spcPct val="90000"/>
              </a:lnSpc>
            </a:pPr>
            <a:r>
              <a:rPr lang="en-US" altLang="en-US" sz="2400">
                <a:sym typeface="Symbol" panose="05050102010706020507" pitchFamily="18" charset="2"/>
              </a:rPr>
              <a:t>Poor scalability</a:t>
            </a:r>
            <a:endParaRPr lang="en-US" altLang="en-US" sz="2400">
              <a:sym typeface="Symbol" panose="05050102010706020507" pitchFamily="18" charset="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Laws of quantum mechanics</a:t>
            </a:r>
            <a:endParaRPr lang="en-IN" dirty="0"/>
          </a:p>
        </p:txBody>
      </p:sp>
      <p:sp>
        <p:nvSpPr>
          <p:cNvPr id="3" name="Content Placeholder 2"/>
          <p:cNvSpPr>
            <a:spLocks noGrp="1"/>
          </p:cNvSpPr>
          <p:nvPr>
            <p:ph idx="1"/>
          </p:nvPr>
        </p:nvSpPr>
        <p:spPr/>
        <p:txBody>
          <a:bodyPr/>
          <a:lstStyle/>
          <a:p>
            <a:pPr algn="l"/>
            <a:r>
              <a:rPr lang="en-US" b="0" i="0" dirty="0">
                <a:solidFill>
                  <a:srgbClr val="000000"/>
                </a:solidFill>
                <a:effectLst/>
                <a:latin typeface="Lato"/>
              </a:rPr>
              <a:t>The counterintuitive nature of quantum mechanics lies in the most fundamental </a:t>
            </a:r>
            <a:r>
              <a:rPr lang="en-US" b="1" i="0" dirty="0">
                <a:solidFill>
                  <a:srgbClr val="000000"/>
                </a:solidFill>
                <a:effectLst/>
                <a:latin typeface="Lato"/>
              </a:rPr>
              <a:t>laws of quantum mechanics</a:t>
            </a:r>
            <a:r>
              <a:rPr lang="en-US" b="0" i="0" dirty="0">
                <a:solidFill>
                  <a:srgbClr val="000000"/>
                </a:solidFill>
                <a:effectLst/>
                <a:latin typeface="Lato"/>
              </a:rPr>
              <a:t>, the fundamental laws are-</a:t>
            </a:r>
            <a:endParaRPr lang="en-US" b="0" i="0" dirty="0">
              <a:solidFill>
                <a:srgbClr val="000000"/>
              </a:solidFill>
              <a:effectLst/>
              <a:latin typeface="Lato"/>
            </a:endParaRPr>
          </a:p>
          <a:p>
            <a:pPr algn="l"/>
            <a:r>
              <a:rPr lang="en-US" b="0" i="0" dirty="0">
                <a:solidFill>
                  <a:srgbClr val="000000"/>
                </a:solidFill>
                <a:effectLst/>
                <a:latin typeface="Lato"/>
              </a:rPr>
              <a:t>1-Superposition</a:t>
            </a:r>
            <a:endParaRPr lang="en-US" b="0" i="0" dirty="0">
              <a:solidFill>
                <a:srgbClr val="000000"/>
              </a:solidFill>
              <a:effectLst/>
              <a:latin typeface="Lato"/>
            </a:endParaRPr>
          </a:p>
          <a:p>
            <a:pPr algn="l"/>
            <a:r>
              <a:rPr lang="en-US" b="0" i="0" dirty="0">
                <a:solidFill>
                  <a:srgbClr val="000000"/>
                </a:solidFill>
                <a:effectLst/>
                <a:latin typeface="Lato"/>
              </a:rPr>
              <a:t>2-Tunneling</a:t>
            </a:r>
            <a:endParaRPr lang="en-US" b="0" i="0" dirty="0">
              <a:solidFill>
                <a:srgbClr val="000000"/>
              </a:solidFill>
              <a:effectLst/>
              <a:latin typeface="Lato"/>
            </a:endParaRPr>
          </a:p>
          <a:p>
            <a:pPr algn="l"/>
            <a:r>
              <a:rPr lang="en-US" b="0" i="0" dirty="0">
                <a:solidFill>
                  <a:srgbClr val="000000"/>
                </a:solidFill>
                <a:effectLst/>
                <a:latin typeface="Lato"/>
              </a:rPr>
              <a:t>3-Entanglement</a:t>
            </a:r>
            <a:endParaRPr lang="en-US" b="0" i="0" dirty="0">
              <a:solidFill>
                <a:srgbClr val="000000"/>
              </a:solidFill>
              <a:effectLst/>
              <a:latin typeface="Lato"/>
            </a:endParaRPr>
          </a:p>
          <a:p>
            <a:pPr algn="l"/>
            <a:r>
              <a:rPr lang="en-US" b="0" i="0" dirty="0">
                <a:solidFill>
                  <a:srgbClr val="000000"/>
                </a:solidFill>
                <a:effectLst/>
                <a:latin typeface="Lato"/>
              </a:rPr>
              <a:t>4-Hisenburg uncertainty principle</a:t>
            </a:r>
            <a:endParaRPr lang="en-US" b="0" i="0" dirty="0">
              <a:solidFill>
                <a:srgbClr val="000000"/>
              </a:solidFill>
              <a:effectLst/>
              <a:latin typeface="Lato"/>
            </a:endParaRPr>
          </a:p>
          <a:p>
            <a:pPr algn="l"/>
            <a:r>
              <a:rPr lang="en-US" b="0" i="0" dirty="0">
                <a:solidFill>
                  <a:srgbClr val="000000"/>
                </a:solidFill>
                <a:effectLst/>
                <a:latin typeface="Lato"/>
              </a:rPr>
              <a:t>5-Energy quantization</a:t>
            </a:r>
            <a:endParaRPr lang="en-US" b="0" i="0" dirty="0">
              <a:solidFill>
                <a:srgbClr val="000000"/>
              </a:solidFill>
              <a:effectLst/>
              <a:latin typeface="Lato"/>
            </a:endParaRPr>
          </a:p>
          <a:p>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0658" name="Picture 2" descr="5cbc46f7b65cc926159723"/>
          <p:cNvPicPr>
            <a:picLocks noGrp="1" noChangeAspect="1" noChangeArrowheads="1" noCro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51580" y="1765300"/>
            <a:ext cx="9603274" cy="400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https://lahirumadushankablog.wordpress.com/2019/04/21/intro-to-quantum-logic-gates/</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hlinkClick r:id="rId1"/>
              </a:rPr>
              <a:t>https://www.youtube.com/watch?v=Z1uoz_8dLH0&amp;list=PL74Rel4IAsETUwZS_Se_P-fSEyEVQwni7</a:t>
            </a:r>
            <a:endParaRPr lang="en-IN" dirty="0"/>
          </a:p>
          <a:p>
            <a:r>
              <a:rPr lang="en-IN"/>
              <a:t>Umeshvazrani</a:t>
            </a:r>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a:t>Quantum machine leaning</a:t>
            </a:r>
            <a:endParaRPr lang="en-IN" sz="5400" dirty="0"/>
          </a:p>
        </p:txBody>
      </p:sp>
      <p:sp>
        <p:nvSpPr>
          <p:cNvPr id="3" name="Subtitle 2"/>
          <p:cNvSpPr>
            <a:spLocks noGrp="1"/>
          </p:cNvSpPr>
          <p:nvPr>
            <p:ph type="subTitle" idx="1"/>
          </p:nvPr>
        </p:nvSpPr>
        <p:spPr/>
        <p:txBody>
          <a:bodyPr/>
          <a:lstStyle/>
          <a:p>
            <a:r>
              <a:rPr lang="en-IN" dirty="0"/>
              <a:t>CVSN Reddy</a:t>
            </a:r>
            <a:endParaRPr lang="en-IN" dirty="0"/>
          </a:p>
          <a:p>
            <a:r>
              <a:rPr lang="en-IN" dirty="0"/>
              <a:t>Dayananda Sagar University</a:t>
            </a:r>
            <a:endParaRPr lang="en-I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Course contents – Classical Machine learning</a:t>
            </a:r>
            <a:endParaRPr lang="en-IN" dirty="0"/>
          </a:p>
        </p:txBody>
      </p:sp>
      <p:sp>
        <p:nvSpPr>
          <p:cNvPr id="3" name="Content Placeholder 2"/>
          <p:cNvSpPr>
            <a:spLocks noGrp="1"/>
          </p:cNvSpPr>
          <p:nvPr>
            <p:ph idx="1"/>
          </p:nvPr>
        </p:nvSpPr>
        <p:spPr/>
        <p:txBody>
          <a:bodyPr>
            <a:normAutofit lnSpcReduction="10000"/>
          </a:bodyPr>
          <a:lstStyle/>
          <a:p>
            <a:r>
              <a:rPr lang="en-IN" dirty="0"/>
              <a:t>What is machine learning</a:t>
            </a:r>
            <a:endParaRPr lang="en-IN" dirty="0"/>
          </a:p>
          <a:p>
            <a:r>
              <a:rPr lang="en-IN" dirty="0"/>
              <a:t>Features, Labels, Model</a:t>
            </a:r>
            <a:endParaRPr lang="en-IN" dirty="0"/>
          </a:p>
          <a:p>
            <a:r>
              <a:rPr lang="en-IN" dirty="0"/>
              <a:t>Supervised, Unsupervised, Reinforcement Learning</a:t>
            </a:r>
            <a:endParaRPr lang="en-IN" dirty="0"/>
          </a:p>
          <a:p>
            <a:r>
              <a:rPr lang="en-IN" dirty="0"/>
              <a:t>Overfit, Underfit, </a:t>
            </a:r>
            <a:r>
              <a:rPr lang="en-IN" dirty="0" err="1"/>
              <a:t>Optimumfit</a:t>
            </a:r>
            <a:endParaRPr lang="en-IN" dirty="0"/>
          </a:p>
          <a:p>
            <a:r>
              <a:rPr lang="en-IN" dirty="0"/>
              <a:t>Regression and Classification</a:t>
            </a:r>
            <a:endParaRPr lang="en-IN" dirty="0"/>
          </a:p>
          <a:p>
            <a:r>
              <a:rPr lang="en-IN" dirty="0"/>
              <a:t>Regression Algorithms</a:t>
            </a:r>
            <a:endParaRPr lang="en-IN" dirty="0"/>
          </a:p>
          <a:p>
            <a:r>
              <a:rPr lang="en-IN" dirty="0"/>
              <a:t>Classification Algorithms</a:t>
            </a:r>
            <a:endParaRPr lang="en-IN" dirty="0"/>
          </a:p>
          <a:p>
            <a:r>
              <a:rPr lang="en-IN" dirty="0"/>
              <a:t>Gradient descent, Learning rate</a:t>
            </a:r>
            <a:endParaRPr lang="en-IN" dirty="0"/>
          </a:p>
          <a:p>
            <a:r>
              <a:rPr lang="en-IN" dirty="0"/>
              <a:t>Tuning Machine Learning Algorithms</a:t>
            </a:r>
            <a:endParaRPr lang="en-IN" dirty="0"/>
          </a:p>
          <a:p>
            <a:endParaRPr lang="en-I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Course contents – Classical deep learning</a:t>
            </a:r>
            <a:endParaRPr lang="en-IN" dirty="0"/>
          </a:p>
        </p:txBody>
      </p:sp>
      <p:sp>
        <p:nvSpPr>
          <p:cNvPr id="3" name="Content Placeholder 2"/>
          <p:cNvSpPr>
            <a:spLocks noGrp="1"/>
          </p:cNvSpPr>
          <p:nvPr>
            <p:ph idx="1"/>
          </p:nvPr>
        </p:nvSpPr>
        <p:spPr/>
        <p:txBody>
          <a:bodyPr>
            <a:normAutofit/>
          </a:bodyPr>
          <a:lstStyle/>
          <a:p>
            <a:r>
              <a:rPr lang="en-IN" dirty="0"/>
              <a:t>What is deep learning</a:t>
            </a:r>
            <a:endParaRPr lang="en-IN" dirty="0"/>
          </a:p>
          <a:p>
            <a:r>
              <a:rPr lang="en-IN" dirty="0"/>
              <a:t>Perceptron and </a:t>
            </a:r>
            <a:r>
              <a:rPr lang="en-IN" dirty="0" err="1"/>
              <a:t>Mulipreceptron</a:t>
            </a:r>
            <a:endParaRPr lang="en-IN" dirty="0"/>
          </a:p>
          <a:p>
            <a:r>
              <a:rPr lang="en-IN" dirty="0"/>
              <a:t>DNN – supervised and Regression</a:t>
            </a:r>
            <a:endParaRPr lang="en-IN" dirty="0"/>
          </a:p>
          <a:p>
            <a:r>
              <a:rPr lang="en-IN" dirty="0"/>
              <a:t>RNN and LTSM</a:t>
            </a:r>
            <a:endParaRPr lang="en-IN" dirty="0"/>
          </a:p>
          <a:p>
            <a:r>
              <a:rPr lang="en-IN" dirty="0"/>
              <a:t>CNN</a:t>
            </a:r>
            <a:endParaRPr lang="en-IN" dirty="0"/>
          </a:p>
          <a:p>
            <a:r>
              <a:rPr lang="en-IN" dirty="0"/>
              <a:t>GAN</a:t>
            </a:r>
            <a:endParaRPr lang="en-IN" dirty="0"/>
          </a:p>
          <a:p>
            <a:r>
              <a:rPr lang="en-IN" dirty="0"/>
              <a:t>Tuning  Deep Learning Algorithms</a:t>
            </a:r>
            <a:endParaRPr lang="en-IN" dirty="0"/>
          </a:p>
          <a:p>
            <a:endParaRPr lang="en-I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Course contents – quantum Machine learning</a:t>
            </a:r>
            <a:endParaRPr lang="en-IN" dirty="0"/>
          </a:p>
        </p:txBody>
      </p:sp>
      <p:sp>
        <p:nvSpPr>
          <p:cNvPr id="3" name="Content Placeholder 2"/>
          <p:cNvSpPr>
            <a:spLocks noGrp="1"/>
          </p:cNvSpPr>
          <p:nvPr>
            <p:ph idx="1"/>
          </p:nvPr>
        </p:nvSpPr>
        <p:spPr/>
        <p:txBody>
          <a:bodyPr>
            <a:normAutofit/>
          </a:bodyPr>
          <a:lstStyle/>
          <a:p>
            <a:pPr marL="0" indent="0">
              <a:buNone/>
            </a:pPr>
            <a:endParaRPr lang="en-IN" dirty="0"/>
          </a:p>
          <a:p>
            <a:endParaRPr lang="en-IN" dirty="0"/>
          </a:p>
          <a:p>
            <a:r>
              <a:rPr lang="en-IN" dirty="0"/>
              <a:t>Regression Algorithms</a:t>
            </a:r>
            <a:endParaRPr lang="en-IN" dirty="0"/>
          </a:p>
          <a:p>
            <a:r>
              <a:rPr lang="en-IN" dirty="0"/>
              <a:t>Classification Algorithms</a:t>
            </a:r>
            <a:endParaRPr lang="en-IN" dirty="0"/>
          </a:p>
          <a:p>
            <a:r>
              <a:rPr lang="en-IN" dirty="0"/>
              <a:t>Gradient descent, Learning rate</a:t>
            </a:r>
            <a:endParaRPr lang="en-IN" dirty="0"/>
          </a:p>
          <a:p>
            <a:r>
              <a:rPr lang="en-IN" dirty="0"/>
              <a:t>Tuning Machine Learning Algorithms</a:t>
            </a:r>
            <a:endParaRPr lang="en-IN" dirty="0"/>
          </a:p>
          <a:p>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machine </a:t>
            </a:r>
            <a:r>
              <a:rPr lang="en-IN" dirty="0" err="1"/>
              <a:t>learing</a:t>
            </a:r>
            <a:endParaRPr lang="en-IN" dirty="0"/>
          </a:p>
        </p:txBody>
      </p:sp>
      <p:pic>
        <p:nvPicPr>
          <p:cNvPr id="1026" name="Picture 2" descr="Entropy | Free Full-Text | Quantum Machine Learning: A Review and Case  Studie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47331" y="1493838"/>
            <a:ext cx="9767515" cy="4275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Quantum Machine learning</a:t>
            </a:r>
            <a:endParaRPr lang="en-IN" dirty="0"/>
          </a:p>
        </p:txBody>
      </p:sp>
      <p:sp>
        <p:nvSpPr>
          <p:cNvPr id="3" name="Content Placeholder 2"/>
          <p:cNvSpPr>
            <a:spLocks noGrp="1"/>
          </p:cNvSpPr>
          <p:nvPr>
            <p:ph idx="1"/>
          </p:nvPr>
        </p:nvSpPr>
        <p:spPr/>
        <p:txBody>
          <a:bodyPr>
            <a:normAutofit fontScale="77500" lnSpcReduction="20000"/>
          </a:bodyPr>
          <a:lstStyle/>
          <a:p>
            <a:r>
              <a:rPr lang="en-IN" dirty="0">
                <a:hlinkClick r:id="rId1"/>
              </a:rPr>
              <a:t>https://www.youtube.com/watch?v=xgA4Dx_7q34&amp;list=PLOFEBzvs-VvqJwybFxkTiDzhf5E11p8BI&amp;ab_channel=Qiskit</a:t>
            </a:r>
            <a:endParaRPr lang="en-IN" dirty="0"/>
          </a:p>
          <a:p>
            <a:r>
              <a:rPr lang="en-IN" dirty="0"/>
              <a:t>IBM Training Material</a:t>
            </a:r>
            <a:endParaRPr lang="en-IN" dirty="0"/>
          </a:p>
          <a:p>
            <a:r>
              <a:rPr lang="en-IN" dirty="0"/>
              <a:t>https://github.com/qiskit-community/qiskit-community-tutorials/blob/master/machine_learning/vqc.ipynb(VVIP)</a:t>
            </a:r>
            <a:endParaRPr lang="en-IN" dirty="0"/>
          </a:p>
          <a:p>
            <a:r>
              <a:rPr lang="en-IN" dirty="0">
                <a:hlinkClick r:id="rId2"/>
              </a:rPr>
              <a:t>https://qiskit.org/documentation/machine-learning/tutorials/02_neural_network_classifier_and_regressor.html</a:t>
            </a:r>
            <a:endParaRPr lang="en-IN" dirty="0"/>
          </a:p>
          <a:p>
            <a:r>
              <a:rPr lang="en-IN" dirty="0"/>
              <a:t>IBM QNN for Regression and Classification</a:t>
            </a:r>
            <a:endParaRPr lang="en-IN" dirty="0"/>
          </a:p>
          <a:p>
            <a:r>
              <a:rPr lang="en-IN" dirty="0">
                <a:hlinkClick r:id="rId3"/>
              </a:rPr>
              <a:t>https://colab.research.google.com/drive/1bUGoWEA4SA5Qlx9gSipbDSCnm0LopCKy?usp=sharing</a:t>
            </a:r>
            <a:endParaRPr lang="en-IN" dirty="0"/>
          </a:p>
          <a:p>
            <a:r>
              <a:rPr lang="en-IN" dirty="0"/>
              <a:t>https://shubham-agnihotri.medium.com/quantum-machine-learning-102-qsvm-using-qiskit-731956231a54</a:t>
            </a:r>
            <a:endParaRPr lang="en-IN" dirty="0"/>
          </a:p>
          <a:p>
            <a:r>
              <a:rPr lang="en-IN" dirty="0" err="1"/>
              <a:t>ShubhamAgnihotri</a:t>
            </a:r>
            <a:endParaRPr lang="en-IN" dirty="0"/>
          </a:p>
          <a:p>
            <a:r>
              <a:rPr lang="en-IN" dirty="0">
                <a:hlinkClick r:id="rId4"/>
              </a:rPr>
              <a:t>https://www.datatobiz.com/blog/quantum-computing-concepts-and-implementation-in-python/</a:t>
            </a:r>
            <a:endParaRPr lang="en-IN" dirty="0"/>
          </a:p>
          <a:p>
            <a:r>
              <a:rPr lang="en-IN" dirty="0"/>
              <a:t>https://www.youtube.com/watch?v=A5QTukT1VS8&amp;list=PLHgX2IExbFosaWB4cuGyal0pmS3gsI7je&amp;ab_channel=AnalyticsIndiaMagazine(VVIP)</a:t>
            </a:r>
            <a:endParaRPr lang="en-IN" dirty="0"/>
          </a:p>
          <a:p>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 algorithm</a:t>
            </a:r>
            <a:endParaRPr lang="en-IN" dirty="0"/>
          </a:p>
        </p:txBody>
      </p:sp>
      <p:sp>
        <p:nvSpPr>
          <p:cNvPr id="3" name="Content Placeholder 2"/>
          <p:cNvSpPr>
            <a:spLocks noGrp="1"/>
          </p:cNvSpPr>
          <p:nvPr>
            <p:ph idx="1"/>
          </p:nvPr>
        </p:nvSpPr>
        <p:spPr/>
        <p:txBody>
          <a:bodyPr>
            <a:normAutofit fontScale="85000" lnSpcReduction="20000"/>
          </a:bodyPr>
          <a:lstStyle/>
          <a:p>
            <a:r>
              <a:rPr lang="en-IN" dirty="0">
                <a:hlinkClick r:id="rId1"/>
              </a:rPr>
              <a:t>https://quantumcomputinguk.org/tutorials/shors-algorithm-with-code</a:t>
            </a:r>
            <a:endParaRPr lang="en-IN" dirty="0"/>
          </a:p>
          <a:p>
            <a:r>
              <a:rPr lang="en-IN" dirty="0"/>
              <a:t>Shor Algorithm from Quantum Computing UK</a:t>
            </a:r>
            <a:endParaRPr lang="en-IN" dirty="0"/>
          </a:p>
          <a:p>
            <a:r>
              <a:rPr lang="en-IN" dirty="0">
                <a:hlinkClick r:id="rId2"/>
              </a:rPr>
              <a:t>https://algassert.com/post/1718</a:t>
            </a:r>
            <a:endParaRPr lang="en-IN" dirty="0"/>
          </a:p>
          <a:p>
            <a:r>
              <a:rPr lang="en-IN" dirty="0"/>
              <a:t>Shor Algorithm explanation</a:t>
            </a:r>
            <a:endParaRPr lang="en-IN" dirty="0"/>
          </a:p>
          <a:p>
            <a:r>
              <a:rPr lang="en-IN" dirty="0">
                <a:hlinkClick r:id="rId3"/>
              </a:rPr>
              <a:t>https://davidbkemp.github.io/QuantumComputingArticle/</a:t>
            </a:r>
            <a:endParaRPr lang="en-IN" dirty="0"/>
          </a:p>
          <a:p>
            <a:r>
              <a:rPr lang="en-IN" dirty="0"/>
              <a:t>Interactive quantum computing explanation</a:t>
            </a:r>
            <a:endParaRPr lang="en-IN" dirty="0"/>
          </a:p>
          <a:p>
            <a:r>
              <a:rPr lang="en-IN" dirty="0"/>
              <a:t>https://learning.edx.org/course/course-v1:University_of_TorontoX+UTQML101x+2T2019/block-v1:University_of_TorontoX+UTQML101x+2T2019+type@sequential+block@a2696af4350747f9953dede5ec362132/block-v1:University_of_TorontoX+UTQML101x+2T2019+type@vertical+block@e67a77fd6f4a4b0e84ae4b2f74cfdefc</a:t>
            </a:r>
            <a:endParaRPr lang="en-IN" dirty="0"/>
          </a:p>
          <a:p>
            <a:r>
              <a:rPr lang="en-IN" dirty="0"/>
              <a:t>Quantum Machine Learning Course - EDX</a:t>
            </a:r>
            <a:endParaRPr lang="en-IN"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30214</Words>
  <Application>WPS Presentation</Application>
  <PresentationFormat>Widescreen</PresentationFormat>
  <Paragraphs>892</Paragraphs>
  <Slides>108</Slides>
  <Notes>1</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108</vt:i4>
      </vt:variant>
    </vt:vector>
  </HeadingPairs>
  <TitlesOfParts>
    <vt:vector size="138" baseType="lpstr">
      <vt:lpstr>Arial</vt:lpstr>
      <vt:lpstr>SimSun</vt:lpstr>
      <vt:lpstr>Wingdings</vt:lpstr>
      <vt:lpstr>Times</vt:lpstr>
      <vt:lpstr>Times New Roman</vt:lpstr>
      <vt:lpstr>Poppins</vt:lpstr>
      <vt:lpstr>3DS Fonticon</vt:lpstr>
      <vt:lpstr>Lato</vt:lpstr>
      <vt:lpstr>Gill Sans MT</vt:lpstr>
      <vt:lpstr>Microsoft YaHei</vt:lpstr>
      <vt:lpstr>Arial Unicode MS</vt:lpstr>
      <vt:lpstr>Calibri</vt:lpstr>
      <vt:lpstr>Roboto</vt:lpstr>
      <vt:lpstr>Symbol</vt:lpstr>
      <vt:lpstr>Lora</vt:lpstr>
      <vt:lpstr>Exo 2</vt:lpstr>
      <vt:lpstr>Quattrocento Sans</vt:lpstr>
      <vt:lpstr>Arial Black</vt:lpstr>
      <vt:lpstr>Helvetica</vt:lpstr>
      <vt:lpstr>hero-new</vt:lpstr>
      <vt:lpstr>Poppins</vt:lpstr>
      <vt:lpstr>NeueHaas</vt:lpstr>
      <vt:lpstr>Independent</vt:lpstr>
      <vt:lpstr>inherit</vt:lpstr>
      <vt:lpstr>SourceSansPro</vt:lpstr>
      <vt:lpstr>-apple-system</vt:lpstr>
      <vt:lpstr>MathJax_Math-italic</vt:lpstr>
      <vt:lpstr>charter</vt:lpstr>
      <vt:lpstr>Verdana</vt:lpstr>
      <vt:lpstr>Gallery</vt:lpstr>
      <vt:lpstr>Quantum Computing</vt:lpstr>
      <vt:lpstr>Quantum computing</vt:lpstr>
      <vt:lpstr>Introduction</vt:lpstr>
      <vt:lpstr>What is quantum computing</vt:lpstr>
      <vt:lpstr>Introduction</vt:lpstr>
      <vt:lpstr>Quantum MECHANICS</vt:lpstr>
      <vt:lpstr>Quantum mechanics is a study involving particles at atomic and subatomic levels such at electrons</vt:lpstr>
      <vt:lpstr>Quantum mechanics</vt:lpstr>
      <vt:lpstr>Laws of quantum mechanics</vt:lpstr>
      <vt:lpstr>Superposition</vt:lpstr>
      <vt:lpstr>superposition</vt:lpstr>
      <vt:lpstr>Superposition</vt:lpstr>
      <vt:lpstr>Quantum tunnelling</vt:lpstr>
      <vt:lpstr>Quantum tunnelling</vt:lpstr>
      <vt:lpstr>Quantum Tunnelling</vt:lpstr>
      <vt:lpstr>Quantum entanglement</vt:lpstr>
      <vt:lpstr>Entanglement https://youtu.be/OefsPBDOcFE</vt:lpstr>
      <vt:lpstr>Relationships among data - Entanglement</vt:lpstr>
      <vt:lpstr>Quantum entanglement</vt:lpstr>
      <vt:lpstr>Quantum entanglement</vt:lpstr>
      <vt:lpstr>Layman’s Terms</vt:lpstr>
      <vt:lpstr>Quantum entanglement</vt:lpstr>
      <vt:lpstr>Quantum entanglement – bell states</vt:lpstr>
      <vt:lpstr>Hinesburg’s uncertainty principle Hinesburg’s uncertainty principle says that you cannot know or measure the position and momentum of a particle accurately at the same time </vt:lpstr>
      <vt:lpstr>Hinesburg’s uncertainty principle</vt:lpstr>
      <vt:lpstr>Energy quantization</vt:lpstr>
      <vt:lpstr>Energy quantization</vt:lpstr>
      <vt:lpstr>Quantum Physics for Quantum computing</vt:lpstr>
      <vt:lpstr>Representation of Data  - Qubits</vt:lpstr>
      <vt:lpstr>Representation of Data - Superposition</vt:lpstr>
      <vt:lpstr>Representation of Data - Superposition</vt:lpstr>
      <vt:lpstr>Quantum measurement</vt:lpstr>
      <vt:lpstr>PowerPoint 演示文稿</vt:lpstr>
      <vt:lpstr>Quantum gates</vt:lpstr>
      <vt:lpstr>Quantum Gates</vt:lpstr>
      <vt:lpstr>Hadamard gate is a very useful gate which is used to create superpositions. By giving a fundamental quantum state ( |0&gt; or |1&gt; )  to the Hadamard gate we can get superposed states.</vt:lpstr>
      <vt:lpstr>Quantum Gates - Hadamard</vt:lpstr>
      <vt:lpstr>The NOT gate</vt:lpstr>
      <vt:lpstr>Pauli X Gate</vt:lpstr>
      <vt:lpstr>Pauli Y Gate</vt:lpstr>
      <vt:lpstr>Pauli Z Gate</vt:lpstr>
      <vt:lpstr>s gate</vt:lpstr>
      <vt:lpstr>T GatE</vt:lpstr>
      <vt:lpstr>Controlled Not gate</vt:lpstr>
      <vt:lpstr>CNOT Gate</vt:lpstr>
      <vt:lpstr>CNOT Gate</vt:lpstr>
      <vt:lpstr>Toffoli Gate or  CCNOT gate</vt:lpstr>
      <vt:lpstr>Toffoli gate =&gt; Quantum equivalent of a universal logic gate </vt:lpstr>
      <vt:lpstr>Controlled swap gate</vt:lpstr>
      <vt:lpstr>Quantum Gates - Controlled Controlled NOT (CCN) </vt:lpstr>
      <vt:lpstr>FANout</vt:lpstr>
      <vt:lpstr>A Universal Quantum Computer</vt:lpstr>
      <vt:lpstr>PowerPoint 演示文稿</vt:lpstr>
      <vt:lpstr>Quantum teleportation</vt:lpstr>
      <vt:lpstr>Quantum teleportation protocol</vt:lpstr>
      <vt:lpstr>Quantum teleportation protocol</vt:lpstr>
      <vt:lpstr>Quantum teleportation protocol </vt:lpstr>
      <vt:lpstr>PowerPoint 演示文稿</vt:lpstr>
      <vt:lpstr>Quantum teleportation protocol</vt:lpstr>
      <vt:lpstr>PowerPoint 演示文稿</vt:lpstr>
      <vt:lpstr>Quantum Teleportation</vt:lpstr>
      <vt:lpstr>PowerPoint 演示文稿</vt:lpstr>
      <vt:lpstr>PowerPoint 演示文稿</vt:lpstr>
      <vt:lpstr>PowerPoint 演示文稿</vt:lpstr>
      <vt:lpstr>PowerPoint 演示文稿</vt:lpstr>
      <vt:lpstr>Superdense coding</vt:lpstr>
      <vt:lpstr>Quantum algorithms</vt:lpstr>
      <vt:lpstr>Quantum Supremacy</vt:lpstr>
      <vt:lpstr>Shor’s algorithm</vt:lpstr>
      <vt:lpstr>Shor’s Algorithm</vt:lpstr>
      <vt:lpstr>The Quantum Fourier Transform and Quantum Fourier Sampling </vt:lpstr>
      <vt:lpstr>PowerPoint 演示文稿</vt:lpstr>
      <vt:lpstr>PowerPoint 演示文稿</vt:lpstr>
      <vt:lpstr>Shor’s Algorithm - Periodicity</vt:lpstr>
      <vt:lpstr>Shor’s Algorithm - In Depth Analysis</vt:lpstr>
      <vt:lpstr>Grovers Algorithm</vt:lpstr>
      <vt:lpstr>PowerPoint 演示文稿</vt:lpstr>
      <vt:lpstr>Entanglement https://youtu.be/OefsPBDOcFE</vt:lpstr>
      <vt:lpstr>PowerPoint 演示文稿</vt:lpstr>
      <vt:lpstr>Entanglement</vt:lpstr>
      <vt:lpstr>Entanglement</vt:lpstr>
      <vt:lpstr>PowerPoint 演示文稿</vt:lpstr>
      <vt:lpstr>PowerPoint 演示文稿</vt:lpstr>
      <vt:lpstr>PowerPoint 演示文稿</vt:lpstr>
      <vt:lpstr>PowerPoint 演示文稿</vt:lpstr>
      <vt:lpstr>Quantum Computer</vt:lpstr>
      <vt:lpstr>Quantum bits</vt:lpstr>
      <vt:lpstr>PowerPoint 演示文稿</vt:lpstr>
      <vt:lpstr>Physical Implementation</vt:lpstr>
      <vt:lpstr>PowerPoint 演示文稿</vt:lpstr>
      <vt:lpstr>PowerPoint 演示文稿</vt:lpstr>
      <vt:lpstr>PowerPoint 演示文稿</vt:lpstr>
      <vt:lpstr>Quantum machine leaning</vt:lpstr>
      <vt:lpstr>Course contents – Classical Machine learning</vt:lpstr>
      <vt:lpstr>Course contents – Classical deep learning</vt:lpstr>
      <vt:lpstr>Course contents – quantum Machine learning</vt:lpstr>
      <vt:lpstr>Quantum machine learing</vt:lpstr>
      <vt:lpstr>Quantum Machine learning</vt:lpstr>
      <vt:lpstr>Shor algorithm</vt:lpstr>
      <vt:lpstr>PowerPoint 演示文稿</vt:lpstr>
      <vt:lpstr>Grovers algorithm</vt:lpstr>
      <vt:lpstr>HHL Algorithm</vt:lpstr>
      <vt:lpstr>PowerPoint 演示文稿</vt:lpstr>
      <vt:lpstr>Quantum circuit composer</vt:lpstr>
      <vt:lpstr>PowerPoint 演示文稿</vt:lpstr>
      <vt:lpstr>PowerPoint 演示文稿</vt:lpstr>
      <vt:lpstr>Industrial applications of qc</vt:lpstr>
      <vt:lpstr>Leading qc companies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Quantum Computing</dc:title>
  <dc:creator>cvsnr</dc:creator>
  <cp:lastModifiedBy>Soundaryamp mp</cp:lastModifiedBy>
  <cp:revision>161</cp:revision>
  <dcterms:created xsi:type="dcterms:W3CDTF">2020-07-19T17:39:00Z</dcterms:created>
  <dcterms:modified xsi:type="dcterms:W3CDTF">2023-10-29T17:32:26Z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74F2BCE40EFF4197AF42108EC263057C_12</vt:lpwstr>
  </property>
  <property fmtid="{D5CDD505-2E9C-101B-9397-08002B2CF9AE}" pid="3" name="KSOProductBuildVer">
    <vt:lpwstr>1033-12.2.0.13266</vt:lpwstr>
  </property>
</Properties>
</file>